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75" r:id="rId4"/>
    <p:sldId id="285" r:id="rId5"/>
    <p:sldId id="278" r:id="rId6"/>
    <p:sldId id="279" r:id="rId7"/>
    <p:sldId id="280" r:id="rId8"/>
    <p:sldId id="282" r:id="rId9"/>
    <p:sldId id="283" r:id="rId10"/>
    <p:sldId id="284" r:id="rId11"/>
    <p:sldId id="281" r:id="rId12"/>
    <p:sldId id="290" r:id="rId13"/>
    <p:sldId id="291" r:id="rId14"/>
    <p:sldId id="286" r:id="rId15"/>
    <p:sldId id="292" r:id="rId16"/>
    <p:sldId id="288" r:id="rId17"/>
    <p:sldId id="289" r:id="rId18"/>
    <p:sldId id="287" r:id="rId19"/>
    <p:sldId id="293" r:id="rId20"/>
    <p:sldId id="294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C231A-DE7B-489C-9E64-4E61BF05B5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1814F-550B-49F7-B3FA-9A5E2B82C755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1.	</a:t>
          </a:r>
          <a:r>
            <a:rPr lang="ru-RU" dirty="0" smtClean="0">
              <a:solidFill>
                <a:srgbClr val="002060"/>
              </a:solidFill>
            </a:rPr>
            <a:t>МБОУ «</a:t>
          </a:r>
          <a:r>
            <a:rPr lang="ru-RU" dirty="0" err="1" smtClean="0">
              <a:solidFill>
                <a:srgbClr val="002060"/>
              </a:solidFill>
            </a:rPr>
            <a:t>Мгинская</a:t>
          </a:r>
          <a:r>
            <a:rPr lang="ru-RU" dirty="0" smtClean="0">
              <a:solidFill>
                <a:srgbClr val="002060"/>
              </a:solidFill>
            </a:rPr>
            <a:t> СОШ»</a:t>
          </a:r>
          <a:endParaRPr lang="ru-RU" dirty="0">
            <a:solidFill>
              <a:srgbClr val="002060"/>
            </a:solidFill>
          </a:endParaRPr>
        </a:p>
      </dgm:t>
    </dgm:pt>
    <dgm:pt modelId="{1279DD5E-8C04-470A-A76A-90BBBCB11058}" type="parTrans" cxnId="{452A0A3A-234C-4F5D-8577-AED38F82CDB1}">
      <dgm:prSet/>
      <dgm:spPr/>
      <dgm:t>
        <a:bodyPr/>
        <a:lstStyle/>
        <a:p>
          <a:endParaRPr lang="ru-RU"/>
        </a:p>
      </dgm:t>
    </dgm:pt>
    <dgm:pt modelId="{75720F5D-B445-4C6A-A139-D236DB4ABCCF}" type="sibTrans" cxnId="{452A0A3A-234C-4F5D-8577-AED38F82CDB1}">
      <dgm:prSet/>
      <dgm:spPr/>
      <dgm:t>
        <a:bodyPr/>
        <a:lstStyle/>
        <a:p>
          <a:endParaRPr lang="ru-RU"/>
        </a:p>
      </dgm:t>
    </dgm:pt>
    <dgm:pt modelId="{C5FEB146-D381-41C4-B372-22D58043A06B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3.	</a:t>
          </a:r>
          <a:r>
            <a:rPr lang="ru-RU" dirty="0" smtClean="0">
              <a:solidFill>
                <a:srgbClr val="002060"/>
              </a:solidFill>
            </a:rPr>
            <a:t>МКОУ «</a:t>
          </a:r>
          <a:r>
            <a:rPr lang="ru-RU" dirty="0" err="1" smtClean="0">
              <a:solidFill>
                <a:srgbClr val="002060"/>
              </a:solidFill>
            </a:rPr>
            <a:t>Шумская</a:t>
          </a:r>
          <a:r>
            <a:rPr lang="ru-RU" dirty="0" smtClean="0">
              <a:solidFill>
                <a:srgbClr val="002060"/>
              </a:solidFill>
            </a:rPr>
            <a:t> СОШ»</a:t>
          </a:r>
          <a:endParaRPr lang="ru-RU" dirty="0">
            <a:solidFill>
              <a:srgbClr val="002060"/>
            </a:solidFill>
          </a:endParaRPr>
        </a:p>
      </dgm:t>
    </dgm:pt>
    <dgm:pt modelId="{F1068747-016A-405F-9589-1DF2822D3525}" type="parTrans" cxnId="{1BEFE09B-7A05-4608-86F5-A4FFB8D32063}">
      <dgm:prSet/>
      <dgm:spPr/>
      <dgm:t>
        <a:bodyPr/>
        <a:lstStyle/>
        <a:p>
          <a:endParaRPr lang="ru-RU"/>
        </a:p>
      </dgm:t>
    </dgm:pt>
    <dgm:pt modelId="{8050B7E6-2213-41AA-9625-AE8E17FF7477}" type="sibTrans" cxnId="{1BEFE09B-7A05-4608-86F5-A4FFB8D32063}">
      <dgm:prSet/>
      <dgm:spPr/>
      <dgm:t>
        <a:bodyPr/>
        <a:lstStyle/>
        <a:p>
          <a:endParaRPr lang="ru-RU"/>
        </a:p>
      </dgm:t>
    </dgm:pt>
    <dgm:pt modelId="{C20AA9D9-153F-4506-AE49-E319684499B9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/>
            <a:t>4.	</a:t>
          </a:r>
          <a:r>
            <a:rPr lang="ru-RU" dirty="0" smtClean="0">
              <a:solidFill>
                <a:srgbClr val="002060"/>
              </a:solidFill>
            </a:rPr>
            <a:t>МБОУ «ОСШ №3»</a:t>
          </a:r>
          <a:endParaRPr lang="ru-RU" dirty="0">
            <a:solidFill>
              <a:srgbClr val="002060"/>
            </a:solidFill>
          </a:endParaRPr>
        </a:p>
      </dgm:t>
    </dgm:pt>
    <dgm:pt modelId="{8AF5B61A-4727-4A86-9A8E-ABF9B361536B}" type="parTrans" cxnId="{C7D38708-5B41-4827-8964-C44AD29DC142}">
      <dgm:prSet/>
      <dgm:spPr/>
      <dgm:t>
        <a:bodyPr/>
        <a:lstStyle/>
        <a:p>
          <a:endParaRPr lang="ru-RU"/>
        </a:p>
      </dgm:t>
    </dgm:pt>
    <dgm:pt modelId="{C22656BA-9D31-4A2C-A94C-5A756D3825A3}" type="sibTrans" cxnId="{C7D38708-5B41-4827-8964-C44AD29DC142}">
      <dgm:prSet/>
      <dgm:spPr/>
      <dgm:t>
        <a:bodyPr/>
        <a:lstStyle/>
        <a:p>
          <a:endParaRPr lang="ru-RU"/>
        </a:p>
      </dgm:t>
    </dgm:pt>
    <dgm:pt modelId="{B7F88BC2-FB62-4338-82D0-C891CE141572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5.	</a:t>
          </a:r>
          <a:r>
            <a:rPr lang="ru-RU" dirty="0" smtClean="0">
              <a:solidFill>
                <a:srgbClr val="002060"/>
              </a:solidFill>
            </a:rPr>
            <a:t>МКОУ «</a:t>
          </a:r>
          <a:r>
            <a:rPr lang="ru-RU" dirty="0" err="1" smtClean="0">
              <a:solidFill>
                <a:srgbClr val="002060"/>
              </a:solidFill>
            </a:rPr>
            <a:t>Назиевская</a:t>
          </a:r>
          <a:r>
            <a:rPr lang="ru-RU" dirty="0" smtClean="0">
              <a:solidFill>
                <a:srgbClr val="002060"/>
              </a:solidFill>
            </a:rPr>
            <a:t> СОШ»</a:t>
          </a:r>
          <a:endParaRPr lang="ru-RU" dirty="0">
            <a:solidFill>
              <a:srgbClr val="002060"/>
            </a:solidFill>
          </a:endParaRPr>
        </a:p>
      </dgm:t>
    </dgm:pt>
    <dgm:pt modelId="{A1662269-4980-4525-86A6-19E8B589BF79}" type="parTrans" cxnId="{FDF6225F-DA29-40F8-B7A5-A8D73C89F53B}">
      <dgm:prSet/>
      <dgm:spPr/>
      <dgm:t>
        <a:bodyPr/>
        <a:lstStyle/>
        <a:p>
          <a:endParaRPr lang="ru-RU"/>
        </a:p>
      </dgm:t>
    </dgm:pt>
    <dgm:pt modelId="{D0018774-EEC8-401B-860C-2F6726A7CB15}" type="sibTrans" cxnId="{FDF6225F-DA29-40F8-B7A5-A8D73C89F53B}">
      <dgm:prSet/>
      <dgm:spPr/>
      <dgm:t>
        <a:bodyPr/>
        <a:lstStyle/>
        <a:p>
          <a:endParaRPr lang="ru-RU"/>
        </a:p>
      </dgm:t>
    </dgm:pt>
    <dgm:pt modelId="{013805E8-BDF7-4BA6-84AB-F7CF71DF8C0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/>
            <a:t>6.	</a:t>
          </a:r>
          <a:r>
            <a:rPr lang="ru-RU" dirty="0" smtClean="0">
              <a:solidFill>
                <a:srgbClr val="002060"/>
              </a:solidFill>
            </a:rPr>
            <a:t>МКОУ «</a:t>
          </a:r>
          <a:r>
            <a:rPr lang="ru-RU" dirty="0" err="1" smtClean="0">
              <a:solidFill>
                <a:srgbClr val="002060"/>
              </a:solidFill>
            </a:rPr>
            <a:t>Суховская</a:t>
          </a:r>
          <a:r>
            <a:rPr lang="ru-RU" dirty="0" smtClean="0">
              <a:solidFill>
                <a:srgbClr val="002060"/>
              </a:solidFill>
            </a:rPr>
            <a:t> СОШ»</a:t>
          </a:r>
          <a:endParaRPr lang="ru-RU" dirty="0">
            <a:solidFill>
              <a:srgbClr val="002060"/>
            </a:solidFill>
          </a:endParaRPr>
        </a:p>
      </dgm:t>
    </dgm:pt>
    <dgm:pt modelId="{922A3999-4871-4419-BB05-1AF08C7012B9}" type="parTrans" cxnId="{D087C1C1-3B52-482B-A133-CF5F2BA08F0D}">
      <dgm:prSet/>
      <dgm:spPr/>
      <dgm:t>
        <a:bodyPr/>
        <a:lstStyle/>
        <a:p>
          <a:endParaRPr lang="ru-RU"/>
        </a:p>
      </dgm:t>
    </dgm:pt>
    <dgm:pt modelId="{B1BB85ED-3CA2-4AA9-A7E9-330F476FFBC5}" type="sibTrans" cxnId="{D087C1C1-3B52-482B-A133-CF5F2BA08F0D}">
      <dgm:prSet/>
      <dgm:spPr/>
      <dgm:t>
        <a:bodyPr/>
        <a:lstStyle/>
        <a:p>
          <a:endParaRPr lang="ru-RU"/>
        </a:p>
      </dgm:t>
    </dgm:pt>
    <dgm:pt modelId="{412AA1E5-927C-438F-BC18-3023C1C87912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7.	</a:t>
          </a:r>
          <a:r>
            <a:rPr lang="ru-RU" dirty="0" smtClean="0">
              <a:solidFill>
                <a:srgbClr val="002060"/>
              </a:solidFill>
            </a:rPr>
            <a:t>МКОУ «ОСШ №2»</a:t>
          </a:r>
          <a:endParaRPr lang="ru-RU" dirty="0">
            <a:solidFill>
              <a:srgbClr val="002060"/>
            </a:solidFill>
          </a:endParaRPr>
        </a:p>
      </dgm:t>
    </dgm:pt>
    <dgm:pt modelId="{ED84EFD0-E7BD-4992-9BA6-18EB8F78BF85}" type="parTrans" cxnId="{2735E78C-2D4F-43DF-B987-3D1735721722}">
      <dgm:prSet/>
      <dgm:spPr/>
      <dgm:t>
        <a:bodyPr/>
        <a:lstStyle/>
        <a:p>
          <a:endParaRPr lang="ru-RU"/>
        </a:p>
      </dgm:t>
    </dgm:pt>
    <dgm:pt modelId="{823DC2A0-C0CC-45C6-9705-73632E9FA3E3}" type="sibTrans" cxnId="{2735E78C-2D4F-43DF-B987-3D1735721722}">
      <dgm:prSet/>
      <dgm:spPr/>
      <dgm:t>
        <a:bodyPr/>
        <a:lstStyle/>
        <a:p>
          <a:endParaRPr lang="ru-RU"/>
        </a:p>
      </dgm:t>
    </dgm:pt>
    <dgm:pt modelId="{49C8063C-57B5-4655-AD8A-3CD41163182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/>
            <a:t>8.	</a:t>
          </a:r>
          <a:r>
            <a:rPr lang="ru-RU" dirty="0" smtClean="0">
              <a:solidFill>
                <a:srgbClr val="002060"/>
              </a:solidFill>
            </a:rPr>
            <a:t>МКОУ «</a:t>
          </a:r>
          <a:r>
            <a:rPr lang="ru-RU" dirty="0" err="1" smtClean="0">
              <a:solidFill>
                <a:srgbClr val="002060"/>
              </a:solidFill>
            </a:rPr>
            <a:t>Синявинская</a:t>
          </a:r>
          <a:r>
            <a:rPr lang="ru-RU" dirty="0" smtClean="0">
              <a:solidFill>
                <a:srgbClr val="002060"/>
              </a:solidFill>
            </a:rPr>
            <a:t> СОШ» </a:t>
          </a:r>
          <a:endParaRPr lang="ru-RU" dirty="0">
            <a:solidFill>
              <a:srgbClr val="002060"/>
            </a:solidFill>
          </a:endParaRPr>
        </a:p>
      </dgm:t>
    </dgm:pt>
    <dgm:pt modelId="{316B4696-787B-46E3-89A3-90A659757C7E}" type="parTrans" cxnId="{DB9FCC68-8C01-47B4-8948-B730E66A4012}">
      <dgm:prSet/>
      <dgm:spPr/>
      <dgm:t>
        <a:bodyPr/>
        <a:lstStyle/>
        <a:p>
          <a:endParaRPr lang="ru-RU"/>
        </a:p>
      </dgm:t>
    </dgm:pt>
    <dgm:pt modelId="{4BBAB1C4-687A-4ED8-B8C5-7F4F01D55724}" type="sibTrans" cxnId="{DB9FCC68-8C01-47B4-8948-B730E66A4012}">
      <dgm:prSet/>
      <dgm:spPr/>
      <dgm:t>
        <a:bodyPr/>
        <a:lstStyle/>
        <a:p>
          <a:endParaRPr lang="ru-RU"/>
        </a:p>
      </dgm:t>
    </dgm:pt>
    <dgm:pt modelId="{4CE13265-B8C8-4833-9C29-DA750108967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2.         </a:t>
          </a:r>
          <a:r>
            <a:rPr lang="ru-RU" dirty="0" smtClean="0">
              <a:solidFill>
                <a:srgbClr val="002060"/>
              </a:solidFill>
            </a:rPr>
            <a:t>МКОУ «Путиловская ООШ»</a:t>
          </a:r>
          <a:endParaRPr lang="ru-RU" dirty="0">
            <a:solidFill>
              <a:srgbClr val="002060"/>
            </a:solidFill>
          </a:endParaRPr>
        </a:p>
      </dgm:t>
    </dgm:pt>
    <dgm:pt modelId="{21BFF14A-4A32-4C6F-9BCD-ABFFAAFDAE39}" type="parTrans" cxnId="{AECA39FC-72F7-4B97-B4A0-93E1F7C7862D}">
      <dgm:prSet/>
      <dgm:spPr/>
      <dgm:t>
        <a:bodyPr/>
        <a:lstStyle/>
        <a:p>
          <a:endParaRPr lang="ru-RU"/>
        </a:p>
      </dgm:t>
    </dgm:pt>
    <dgm:pt modelId="{75D365CC-1F92-4C33-A946-0943FAFF177D}" type="sibTrans" cxnId="{AECA39FC-72F7-4B97-B4A0-93E1F7C7862D}">
      <dgm:prSet/>
      <dgm:spPr/>
      <dgm:t>
        <a:bodyPr/>
        <a:lstStyle/>
        <a:p>
          <a:endParaRPr lang="ru-RU"/>
        </a:p>
      </dgm:t>
    </dgm:pt>
    <dgm:pt modelId="{9E24E72F-F47A-4522-81C2-7ADED7AE59D8}" type="pres">
      <dgm:prSet presAssocID="{964C231A-DE7B-489C-9E64-4E61BF05B5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005D47-0A97-4A8F-B6E3-3C4710E65F4E}" type="pres">
      <dgm:prSet presAssocID="{ED01814F-550B-49F7-B3FA-9A5E2B82C75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65C67-9F4D-4497-AF69-3FAD07605098}" type="pres">
      <dgm:prSet presAssocID="{75720F5D-B445-4C6A-A139-D236DB4ABCCF}" presName="spacer" presStyleCnt="0"/>
      <dgm:spPr/>
    </dgm:pt>
    <dgm:pt modelId="{A3C50C06-EC51-44BA-9329-AAEFB1DC88B3}" type="pres">
      <dgm:prSet presAssocID="{4CE13265-B8C8-4833-9C29-DA750108967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91CF3-D782-45C0-9070-0A1906DF8D3A}" type="pres">
      <dgm:prSet presAssocID="{75D365CC-1F92-4C33-A946-0943FAFF177D}" presName="spacer" presStyleCnt="0"/>
      <dgm:spPr/>
    </dgm:pt>
    <dgm:pt modelId="{F4787272-8544-4A30-A756-83A12362E987}" type="pres">
      <dgm:prSet presAssocID="{C5FEB146-D381-41C4-B372-22D58043A06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48401-198B-42D8-BDFF-F9AFA9EDAA0C}" type="pres">
      <dgm:prSet presAssocID="{8050B7E6-2213-41AA-9625-AE8E17FF7477}" presName="spacer" presStyleCnt="0"/>
      <dgm:spPr/>
    </dgm:pt>
    <dgm:pt modelId="{9FF1B728-768C-46F1-9727-0785EBCED63F}" type="pres">
      <dgm:prSet presAssocID="{C20AA9D9-153F-4506-AE49-E319684499B9}" presName="parentText" presStyleLbl="node1" presStyleIdx="3" presStyleCnt="8" custLinFactNeighborY="-577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3E9B4-6438-48BD-A7CD-0869EC0A3321}" type="pres">
      <dgm:prSet presAssocID="{C22656BA-9D31-4A2C-A94C-5A756D3825A3}" presName="spacer" presStyleCnt="0"/>
      <dgm:spPr/>
    </dgm:pt>
    <dgm:pt modelId="{8B292092-9573-425B-9C7F-64075741436C}" type="pres">
      <dgm:prSet presAssocID="{B7F88BC2-FB62-4338-82D0-C891CE14157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3F0C-2CE0-4EA1-B131-5448A9651DC1}" type="pres">
      <dgm:prSet presAssocID="{D0018774-EEC8-401B-860C-2F6726A7CB15}" presName="spacer" presStyleCnt="0"/>
      <dgm:spPr/>
    </dgm:pt>
    <dgm:pt modelId="{C12F8874-EED3-4918-A916-4360CA6806A4}" type="pres">
      <dgm:prSet presAssocID="{013805E8-BDF7-4BA6-84AB-F7CF71DF8C0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9CF71-118A-4FF6-87E3-80A5083F11FC}" type="pres">
      <dgm:prSet presAssocID="{B1BB85ED-3CA2-4AA9-A7E9-330F476FFBC5}" presName="spacer" presStyleCnt="0"/>
      <dgm:spPr/>
    </dgm:pt>
    <dgm:pt modelId="{2B0D6657-046B-4ABD-B6D9-831A2429193A}" type="pres">
      <dgm:prSet presAssocID="{412AA1E5-927C-438F-BC18-3023C1C8791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A0333-242F-4DCF-9F4C-5C30B0C062FC}" type="pres">
      <dgm:prSet presAssocID="{823DC2A0-C0CC-45C6-9705-73632E9FA3E3}" presName="spacer" presStyleCnt="0"/>
      <dgm:spPr/>
    </dgm:pt>
    <dgm:pt modelId="{3E0FDB6F-5112-48F7-9CE9-C7A55EC177F5}" type="pres">
      <dgm:prSet presAssocID="{49C8063C-57B5-4655-AD8A-3CD41163182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6F2CB-C136-4C7F-9892-E03B612F3BC0}" type="presOf" srcId="{964C231A-DE7B-489C-9E64-4E61BF05B55F}" destId="{9E24E72F-F47A-4522-81C2-7ADED7AE59D8}" srcOrd="0" destOrd="0" presId="urn:microsoft.com/office/officeart/2005/8/layout/vList2"/>
    <dgm:cxn modelId="{1EC996D3-38A1-41E8-B82B-BAD3D1BA9B5F}" type="presOf" srcId="{B7F88BC2-FB62-4338-82D0-C891CE141572}" destId="{8B292092-9573-425B-9C7F-64075741436C}" srcOrd="0" destOrd="0" presId="urn:microsoft.com/office/officeart/2005/8/layout/vList2"/>
    <dgm:cxn modelId="{53156FA2-5EED-4539-A855-3FB0C9119C88}" type="presOf" srcId="{013805E8-BDF7-4BA6-84AB-F7CF71DF8C06}" destId="{C12F8874-EED3-4918-A916-4360CA6806A4}" srcOrd="0" destOrd="0" presId="urn:microsoft.com/office/officeart/2005/8/layout/vList2"/>
    <dgm:cxn modelId="{DBE9C53C-A7F2-43EB-917A-11ABBAEC9530}" type="presOf" srcId="{C5FEB146-D381-41C4-B372-22D58043A06B}" destId="{F4787272-8544-4A30-A756-83A12362E987}" srcOrd="0" destOrd="0" presId="urn:microsoft.com/office/officeart/2005/8/layout/vList2"/>
    <dgm:cxn modelId="{2735E78C-2D4F-43DF-B987-3D1735721722}" srcId="{964C231A-DE7B-489C-9E64-4E61BF05B55F}" destId="{412AA1E5-927C-438F-BC18-3023C1C87912}" srcOrd="6" destOrd="0" parTransId="{ED84EFD0-E7BD-4992-9BA6-18EB8F78BF85}" sibTransId="{823DC2A0-C0CC-45C6-9705-73632E9FA3E3}"/>
    <dgm:cxn modelId="{61C781D1-4F45-49E4-BE61-95E4B23998E7}" type="presOf" srcId="{412AA1E5-927C-438F-BC18-3023C1C87912}" destId="{2B0D6657-046B-4ABD-B6D9-831A2429193A}" srcOrd="0" destOrd="0" presId="urn:microsoft.com/office/officeart/2005/8/layout/vList2"/>
    <dgm:cxn modelId="{D087C1C1-3B52-482B-A133-CF5F2BA08F0D}" srcId="{964C231A-DE7B-489C-9E64-4E61BF05B55F}" destId="{013805E8-BDF7-4BA6-84AB-F7CF71DF8C06}" srcOrd="5" destOrd="0" parTransId="{922A3999-4871-4419-BB05-1AF08C7012B9}" sibTransId="{B1BB85ED-3CA2-4AA9-A7E9-330F476FFBC5}"/>
    <dgm:cxn modelId="{1BEFE09B-7A05-4608-86F5-A4FFB8D32063}" srcId="{964C231A-DE7B-489C-9E64-4E61BF05B55F}" destId="{C5FEB146-D381-41C4-B372-22D58043A06B}" srcOrd="2" destOrd="0" parTransId="{F1068747-016A-405F-9589-1DF2822D3525}" sibTransId="{8050B7E6-2213-41AA-9625-AE8E17FF7477}"/>
    <dgm:cxn modelId="{FDF6225F-DA29-40F8-B7A5-A8D73C89F53B}" srcId="{964C231A-DE7B-489C-9E64-4E61BF05B55F}" destId="{B7F88BC2-FB62-4338-82D0-C891CE141572}" srcOrd="4" destOrd="0" parTransId="{A1662269-4980-4525-86A6-19E8B589BF79}" sibTransId="{D0018774-EEC8-401B-860C-2F6726A7CB15}"/>
    <dgm:cxn modelId="{2906EEF1-5EB9-49DD-9C8E-57120CB30C99}" type="presOf" srcId="{ED01814F-550B-49F7-B3FA-9A5E2B82C755}" destId="{9E005D47-0A97-4A8F-B6E3-3C4710E65F4E}" srcOrd="0" destOrd="0" presId="urn:microsoft.com/office/officeart/2005/8/layout/vList2"/>
    <dgm:cxn modelId="{C7D38708-5B41-4827-8964-C44AD29DC142}" srcId="{964C231A-DE7B-489C-9E64-4E61BF05B55F}" destId="{C20AA9D9-153F-4506-AE49-E319684499B9}" srcOrd="3" destOrd="0" parTransId="{8AF5B61A-4727-4A86-9A8E-ABF9B361536B}" sibTransId="{C22656BA-9D31-4A2C-A94C-5A756D3825A3}"/>
    <dgm:cxn modelId="{AECA39FC-72F7-4B97-B4A0-93E1F7C7862D}" srcId="{964C231A-DE7B-489C-9E64-4E61BF05B55F}" destId="{4CE13265-B8C8-4833-9C29-DA7501089673}" srcOrd="1" destOrd="0" parTransId="{21BFF14A-4A32-4C6F-9BCD-ABFFAAFDAE39}" sibTransId="{75D365CC-1F92-4C33-A946-0943FAFF177D}"/>
    <dgm:cxn modelId="{28EA1187-0BF8-4C1F-AA4D-B9EB1761FC8E}" type="presOf" srcId="{4CE13265-B8C8-4833-9C29-DA7501089673}" destId="{A3C50C06-EC51-44BA-9329-AAEFB1DC88B3}" srcOrd="0" destOrd="0" presId="urn:microsoft.com/office/officeart/2005/8/layout/vList2"/>
    <dgm:cxn modelId="{0376FA7C-727C-43A2-9C43-8E813325B17A}" type="presOf" srcId="{49C8063C-57B5-4655-AD8A-3CD41163182C}" destId="{3E0FDB6F-5112-48F7-9CE9-C7A55EC177F5}" srcOrd="0" destOrd="0" presId="urn:microsoft.com/office/officeart/2005/8/layout/vList2"/>
    <dgm:cxn modelId="{CF5E8399-4DD9-48B3-BC68-9E09E1102BBF}" type="presOf" srcId="{C20AA9D9-153F-4506-AE49-E319684499B9}" destId="{9FF1B728-768C-46F1-9727-0785EBCED63F}" srcOrd="0" destOrd="0" presId="urn:microsoft.com/office/officeart/2005/8/layout/vList2"/>
    <dgm:cxn modelId="{452A0A3A-234C-4F5D-8577-AED38F82CDB1}" srcId="{964C231A-DE7B-489C-9E64-4E61BF05B55F}" destId="{ED01814F-550B-49F7-B3FA-9A5E2B82C755}" srcOrd="0" destOrd="0" parTransId="{1279DD5E-8C04-470A-A76A-90BBBCB11058}" sibTransId="{75720F5D-B445-4C6A-A139-D236DB4ABCCF}"/>
    <dgm:cxn modelId="{DB9FCC68-8C01-47B4-8948-B730E66A4012}" srcId="{964C231A-DE7B-489C-9E64-4E61BF05B55F}" destId="{49C8063C-57B5-4655-AD8A-3CD41163182C}" srcOrd="7" destOrd="0" parTransId="{316B4696-787B-46E3-89A3-90A659757C7E}" sibTransId="{4BBAB1C4-687A-4ED8-B8C5-7F4F01D55724}"/>
    <dgm:cxn modelId="{D7BADF62-567A-4270-90AA-614849AA59CB}" type="presParOf" srcId="{9E24E72F-F47A-4522-81C2-7ADED7AE59D8}" destId="{9E005D47-0A97-4A8F-B6E3-3C4710E65F4E}" srcOrd="0" destOrd="0" presId="urn:microsoft.com/office/officeart/2005/8/layout/vList2"/>
    <dgm:cxn modelId="{0A47C275-BC8E-4F9A-AD24-BB7D83F11C48}" type="presParOf" srcId="{9E24E72F-F47A-4522-81C2-7ADED7AE59D8}" destId="{1DA65C67-9F4D-4497-AF69-3FAD07605098}" srcOrd="1" destOrd="0" presId="urn:microsoft.com/office/officeart/2005/8/layout/vList2"/>
    <dgm:cxn modelId="{917A0898-B223-424F-BD2E-24A29167F265}" type="presParOf" srcId="{9E24E72F-F47A-4522-81C2-7ADED7AE59D8}" destId="{A3C50C06-EC51-44BA-9329-AAEFB1DC88B3}" srcOrd="2" destOrd="0" presId="urn:microsoft.com/office/officeart/2005/8/layout/vList2"/>
    <dgm:cxn modelId="{F8D72B00-AB91-4029-ADCB-94AD88AFD500}" type="presParOf" srcId="{9E24E72F-F47A-4522-81C2-7ADED7AE59D8}" destId="{C6791CF3-D782-45C0-9070-0A1906DF8D3A}" srcOrd="3" destOrd="0" presId="urn:microsoft.com/office/officeart/2005/8/layout/vList2"/>
    <dgm:cxn modelId="{2E9D9212-170C-4588-B86B-108F11713B77}" type="presParOf" srcId="{9E24E72F-F47A-4522-81C2-7ADED7AE59D8}" destId="{F4787272-8544-4A30-A756-83A12362E987}" srcOrd="4" destOrd="0" presId="urn:microsoft.com/office/officeart/2005/8/layout/vList2"/>
    <dgm:cxn modelId="{5A795BA4-34D6-4343-8D94-362212A3E28E}" type="presParOf" srcId="{9E24E72F-F47A-4522-81C2-7ADED7AE59D8}" destId="{B3A48401-198B-42D8-BDFF-F9AFA9EDAA0C}" srcOrd="5" destOrd="0" presId="urn:microsoft.com/office/officeart/2005/8/layout/vList2"/>
    <dgm:cxn modelId="{61BB7D90-9BDD-4279-816C-34BA503DDAB4}" type="presParOf" srcId="{9E24E72F-F47A-4522-81C2-7ADED7AE59D8}" destId="{9FF1B728-768C-46F1-9727-0785EBCED63F}" srcOrd="6" destOrd="0" presId="urn:microsoft.com/office/officeart/2005/8/layout/vList2"/>
    <dgm:cxn modelId="{0C508ED9-8C1C-49CE-806F-A92294A8181C}" type="presParOf" srcId="{9E24E72F-F47A-4522-81C2-7ADED7AE59D8}" destId="{1E43E9B4-6438-48BD-A7CD-0869EC0A3321}" srcOrd="7" destOrd="0" presId="urn:microsoft.com/office/officeart/2005/8/layout/vList2"/>
    <dgm:cxn modelId="{7CB704B8-63FD-492A-A7AE-0AFEA48A19E8}" type="presParOf" srcId="{9E24E72F-F47A-4522-81C2-7ADED7AE59D8}" destId="{8B292092-9573-425B-9C7F-64075741436C}" srcOrd="8" destOrd="0" presId="urn:microsoft.com/office/officeart/2005/8/layout/vList2"/>
    <dgm:cxn modelId="{815C8B45-3E85-4D9D-97ED-1CE2B6A3993B}" type="presParOf" srcId="{9E24E72F-F47A-4522-81C2-7ADED7AE59D8}" destId="{4B163F0C-2CE0-4EA1-B131-5448A9651DC1}" srcOrd="9" destOrd="0" presId="urn:microsoft.com/office/officeart/2005/8/layout/vList2"/>
    <dgm:cxn modelId="{2308E05D-BB67-4936-A781-A5E0C8BA27E3}" type="presParOf" srcId="{9E24E72F-F47A-4522-81C2-7ADED7AE59D8}" destId="{C12F8874-EED3-4918-A916-4360CA6806A4}" srcOrd="10" destOrd="0" presId="urn:microsoft.com/office/officeart/2005/8/layout/vList2"/>
    <dgm:cxn modelId="{A808F227-C18E-4A3E-AB8A-85EA2FD7EDA5}" type="presParOf" srcId="{9E24E72F-F47A-4522-81C2-7ADED7AE59D8}" destId="{3D49CF71-118A-4FF6-87E3-80A5083F11FC}" srcOrd="11" destOrd="0" presId="urn:microsoft.com/office/officeart/2005/8/layout/vList2"/>
    <dgm:cxn modelId="{CCD529ED-D860-4966-A21F-01CF9502D699}" type="presParOf" srcId="{9E24E72F-F47A-4522-81C2-7ADED7AE59D8}" destId="{2B0D6657-046B-4ABD-B6D9-831A2429193A}" srcOrd="12" destOrd="0" presId="urn:microsoft.com/office/officeart/2005/8/layout/vList2"/>
    <dgm:cxn modelId="{A7A786F1-D9BC-4A7E-96C8-399D1DC4E907}" type="presParOf" srcId="{9E24E72F-F47A-4522-81C2-7ADED7AE59D8}" destId="{31EA0333-242F-4DCF-9F4C-5C30B0C062FC}" srcOrd="13" destOrd="0" presId="urn:microsoft.com/office/officeart/2005/8/layout/vList2"/>
    <dgm:cxn modelId="{73108754-3040-44DB-A2AB-35B1D9B4D45B}" type="presParOf" srcId="{9E24E72F-F47A-4522-81C2-7ADED7AE59D8}" destId="{3E0FDB6F-5112-48F7-9CE9-C7A55EC177F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35D0E-91DD-4798-8B65-A702A6E85B0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1E7D11D6-497C-4FE9-ABD4-58757C78A0F5}">
      <dgm:prSet/>
      <dgm:spPr/>
      <dgm:t>
        <a:bodyPr/>
        <a:lstStyle/>
        <a:p>
          <a:pPr rtl="0"/>
          <a:r>
            <a:rPr lang="ru-RU" dirty="0" smtClean="0"/>
            <a:t>Подмена задания более простым/знакомым</a:t>
          </a:r>
          <a:endParaRPr lang="ru-RU" dirty="0"/>
        </a:p>
      </dgm:t>
    </dgm:pt>
    <dgm:pt modelId="{CFB563BE-81FA-4086-99D4-A7E35105E701}" type="parTrans" cxnId="{B16939DF-3C52-4C94-8B93-58E7804CF6FC}">
      <dgm:prSet/>
      <dgm:spPr/>
      <dgm:t>
        <a:bodyPr/>
        <a:lstStyle/>
        <a:p>
          <a:endParaRPr lang="ru-RU"/>
        </a:p>
      </dgm:t>
    </dgm:pt>
    <dgm:pt modelId="{C0E1C3A3-14C2-40D5-8905-D4E204048EC6}" type="sibTrans" cxnId="{B16939DF-3C52-4C94-8B93-58E7804CF6FC}">
      <dgm:prSet/>
      <dgm:spPr/>
      <dgm:t>
        <a:bodyPr/>
        <a:lstStyle/>
        <a:p>
          <a:endParaRPr lang="ru-RU"/>
        </a:p>
      </dgm:t>
    </dgm:pt>
    <dgm:pt modelId="{E059DA82-0B8D-4586-B16D-609281F24785}">
      <dgm:prSet/>
      <dgm:spPr/>
      <dgm:t>
        <a:bodyPr/>
        <a:lstStyle/>
        <a:p>
          <a:pPr rtl="0"/>
          <a:r>
            <a:rPr lang="ru-RU" smtClean="0"/>
            <a:t>Решение не доведено до конца</a:t>
          </a:r>
          <a:endParaRPr lang="ru-RU"/>
        </a:p>
      </dgm:t>
    </dgm:pt>
    <dgm:pt modelId="{FB94F1E9-1B78-4352-987F-D00C0E551228}" type="parTrans" cxnId="{63879CE3-DEBE-44D4-8E65-31B057030A0A}">
      <dgm:prSet/>
      <dgm:spPr/>
      <dgm:t>
        <a:bodyPr/>
        <a:lstStyle/>
        <a:p>
          <a:endParaRPr lang="ru-RU"/>
        </a:p>
      </dgm:t>
    </dgm:pt>
    <dgm:pt modelId="{993A3C8C-5079-4176-8911-C14CB0FAD865}" type="sibTrans" cxnId="{63879CE3-DEBE-44D4-8E65-31B057030A0A}">
      <dgm:prSet/>
      <dgm:spPr/>
      <dgm:t>
        <a:bodyPr/>
        <a:lstStyle/>
        <a:p>
          <a:endParaRPr lang="ru-RU"/>
        </a:p>
      </dgm:t>
    </dgm:pt>
    <dgm:pt modelId="{48EC4A71-90A8-4F74-9947-6B29360C625A}">
      <dgm:prSet/>
      <dgm:spPr/>
      <dgm:t>
        <a:bodyPr/>
        <a:lstStyle/>
        <a:p>
          <a:pPr rtl="0"/>
          <a:r>
            <a:rPr lang="ru-RU" dirty="0" smtClean="0"/>
            <a:t>Ответ не соответствует поставленному вопросу</a:t>
          </a:r>
          <a:endParaRPr lang="ru-RU" dirty="0"/>
        </a:p>
      </dgm:t>
    </dgm:pt>
    <dgm:pt modelId="{A42DA9AC-C9FD-41D3-A979-BA85ABDDDF5A}" type="parTrans" cxnId="{DDA19BC4-4C32-446D-B791-AE4491E44B78}">
      <dgm:prSet/>
      <dgm:spPr/>
      <dgm:t>
        <a:bodyPr/>
        <a:lstStyle/>
        <a:p>
          <a:endParaRPr lang="ru-RU"/>
        </a:p>
      </dgm:t>
    </dgm:pt>
    <dgm:pt modelId="{F43BCDD2-567E-42E9-8637-F7F0A3972C4B}" type="sibTrans" cxnId="{DDA19BC4-4C32-446D-B791-AE4491E44B78}">
      <dgm:prSet/>
      <dgm:spPr/>
      <dgm:t>
        <a:bodyPr/>
        <a:lstStyle/>
        <a:p>
          <a:endParaRPr lang="ru-RU"/>
        </a:p>
      </dgm:t>
    </dgm:pt>
    <dgm:pt modelId="{2EE9ADB3-A48C-4EA5-B074-CF2E44C340E9}">
      <dgm:prSet/>
      <dgm:spPr/>
      <dgm:t>
        <a:bodyPr/>
        <a:lstStyle/>
        <a:p>
          <a:pPr rtl="0"/>
          <a:r>
            <a:rPr lang="ru-RU" smtClean="0"/>
            <a:t>Проблема оформления/записи рассуждений </a:t>
          </a:r>
          <a:endParaRPr lang="ru-RU"/>
        </a:p>
      </dgm:t>
    </dgm:pt>
    <dgm:pt modelId="{002CDFC5-05A5-462A-A7E7-F04480D5D75E}" type="parTrans" cxnId="{8BDD3F91-00BA-4910-A5D1-98F72C5F5281}">
      <dgm:prSet/>
      <dgm:spPr/>
      <dgm:t>
        <a:bodyPr/>
        <a:lstStyle/>
        <a:p>
          <a:endParaRPr lang="ru-RU"/>
        </a:p>
      </dgm:t>
    </dgm:pt>
    <dgm:pt modelId="{EBBD3F4B-7F49-47F3-B836-8CA57E5656D8}" type="sibTrans" cxnId="{8BDD3F91-00BA-4910-A5D1-98F72C5F5281}">
      <dgm:prSet/>
      <dgm:spPr/>
      <dgm:t>
        <a:bodyPr/>
        <a:lstStyle/>
        <a:p>
          <a:endParaRPr lang="ru-RU"/>
        </a:p>
      </dgm:t>
    </dgm:pt>
    <dgm:pt modelId="{46E55E7C-8C70-4D17-A749-3245B5EE4925}">
      <dgm:prSet/>
      <dgm:spPr/>
      <dgm:t>
        <a:bodyPr/>
        <a:lstStyle/>
        <a:p>
          <a:pPr rtl="0"/>
          <a:r>
            <a:rPr lang="ru-RU" smtClean="0"/>
            <a:t>Нерациональное решение</a:t>
          </a:r>
          <a:endParaRPr lang="ru-RU"/>
        </a:p>
      </dgm:t>
    </dgm:pt>
    <dgm:pt modelId="{76FFD2A4-33FD-4FB5-8B94-C4CCF5E4A46F}" type="parTrans" cxnId="{A9A6A280-B42E-4D1A-8FEC-954621277B17}">
      <dgm:prSet/>
      <dgm:spPr/>
      <dgm:t>
        <a:bodyPr/>
        <a:lstStyle/>
        <a:p>
          <a:endParaRPr lang="ru-RU"/>
        </a:p>
      </dgm:t>
    </dgm:pt>
    <dgm:pt modelId="{DF9251B5-AFED-4BC6-A185-A87ECC197F4D}" type="sibTrans" cxnId="{A9A6A280-B42E-4D1A-8FEC-954621277B17}">
      <dgm:prSet/>
      <dgm:spPr/>
      <dgm:t>
        <a:bodyPr/>
        <a:lstStyle/>
        <a:p>
          <a:endParaRPr lang="ru-RU"/>
        </a:p>
      </dgm:t>
    </dgm:pt>
    <dgm:pt modelId="{75C46504-CE2B-4DEE-AE2C-B90854287A28}" type="pres">
      <dgm:prSet presAssocID="{13635D0E-91DD-4798-8B65-A702A6E85B0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80A6E-E57B-4675-B398-920C940F5346}" type="pres">
      <dgm:prSet presAssocID="{13635D0E-91DD-4798-8B65-A702A6E85B02}" presName="arrow" presStyleLbl="bgShp" presStyleIdx="0" presStyleCnt="1" custLinFactNeighborX="-2398"/>
      <dgm:spPr/>
    </dgm:pt>
    <dgm:pt modelId="{AAFC574D-970C-4EAE-93D0-684E66069FD2}" type="pres">
      <dgm:prSet presAssocID="{13635D0E-91DD-4798-8B65-A702A6E85B02}" presName="linearProcess" presStyleCnt="0"/>
      <dgm:spPr/>
    </dgm:pt>
    <dgm:pt modelId="{6B859E65-C81A-4E09-BF3E-03275715DBEE}" type="pres">
      <dgm:prSet presAssocID="{1E7D11D6-497C-4FE9-ABD4-58757C78A0F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2F4C7-7D42-4DD3-AE35-BB9C9A3D1131}" type="pres">
      <dgm:prSet presAssocID="{C0E1C3A3-14C2-40D5-8905-D4E204048EC6}" presName="sibTrans" presStyleCnt="0"/>
      <dgm:spPr/>
    </dgm:pt>
    <dgm:pt modelId="{32F0D131-153C-491A-AE14-5CA922078D4F}" type="pres">
      <dgm:prSet presAssocID="{E059DA82-0B8D-4586-B16D-609281F2478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7D18E-5AF0-4989-9884-5D989BFC62D4}" type="pres">
      <dgm:prSet presAssocID="{993A3C8C-5079-4176-8911-C14CB0FAD865}" presName="sibTrans" presStyleCnt="0"/>
      <dgm:spPr/>
    </dgm:pt>
    <dgm:pt modelId="{8261947C-926D-4000-A843-C9DB75540182}" type="pres">
      <dgm:prSet presAssocID="{48EC4A71-90A8-4F74-9947-6B29360C625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E4A5C-A7A1-487F-BAD6-131205D3BA23}" type="pres">
      <dgm:prSet presAssocID="{F43BCDD2-567E-42E9-8637-F7F0A3972C4B}" presName="sibTrans" presStyleCnt="0"/>
      <dgm:spPr/>
    </dgm:pt>
    <dgm:pt modelId="{F0F7E382-E3B4-488F-B1CA-095A2CA04C63}" type="pres">
      <dgm:prSet presAssocID="{2EE9ADB3-A48C-4EA5-B074-CF2E44C340E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617CC-8FAD-4FA1-B1A5-879812D64ADD}" type="pres">
      <dgm:prSet presAssocID="{EBBD3F4B-7F49-47F3-B836-8CA57E5656D8}" presName="sibTrans" presStyleCnt="0"/>
      <dgm:spPr/>
    </dgm:pt>
    <dgm:pt modelId="{8B64015C-6B8D-4CA0-8FF8-FDC2A5B52003}" type="pres">
      <dgm:prSet presAssocID="{46E55E7C-8C70-4D17-A749-3245B5EE492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6A280-B42E-4D1A-8FEC-954621277B17}" srcId="{13635D0E-91DD-4798-8B65-A702A6E85B02}" destId="{46E55E7C-8C70-4D17-A749-3245B5EE4925}" srcOrd="4" destOrd="0" parTransId="{76FFD2A4-33FD-4FB5-8B94-C4CCF5E4A46F}" sibTransId="{DF9251B5-AFED-4BC6-A185-A87ECC197F4D}"/>
    <dgm:cxn modelId="{DDA19BC4-4C32-446D-B791-AE4491E44B78}" srcId="{13635D0E-91DD-4798-8B65-A702A6E85B02}" destId="{48EC4A71-90A8-4F74-9947-6B29360C625A}" srcOrd="2" destOrd="0" parTransId="{A42DA9AC-C9FD-41D3-A979-BA85ABDDDF5A}" sibTransId="{F43BCDD2-567E-42E9-8637-F7F0A3972C4B}"/>
    <dgm:cxn modelId="{494200B4-715E-43C3-8EA5-C4492D0821F0}" type="presOf" srcId="{1E7D11D6-497C-4FE9-ABD4-58757C78A0F5}" destId="{6B859E65-C81A-4E09-BF3E-03275715DBEE}" srcOrd="0" destOrd="0" presId="urn:microsoft.com/office/officeart/2005/8/layout/hProcess9"/>
    <dgm:cxn modelId="{B16939DF-3C52-4C94-8B93-58E7804CF6FC}" srcId="{13635D0E-91DD-4798-8B65-A702A6E85B02}" destId="{1E7D11D6-497C-4FE9-ABD4-58757C78A0F5}" srcOrd="0" destOrd="0" parTransId="{CFB563BE-81FA-4086-99D4-A7E35105E701}" sibTransId="{C0E1C3A3-14C2-40D5-8905-D4E204048EC6}"/>
    <dgm:cxn modelId="{D7016207-36F3-4CAF-A622-8C98ADFFB054}" type="presOf" srcId="{48EC4A71-90A8-4F74-9947-6B29360C625A}" destId="{8261947C-926D-4000-A843-C9DB75540182}" srcOrd="0" destOrd="0" presId="urn:microsoft.com/office/officeart/2005/8/layout/hProcess9"/>
    <dgm:cxn modelId="{121DA614-2593-4D50-9833-8DB31988FFE6}" type="presOf" srcId="{2EE9ADB3-A48C-4EA5-B074-CF2E44C340E9}" destId="{F0F7E382-E3B4-488F-B1CA-095A2CA04C63}" srcOrd="0" destOrd="0" presId="urn:microsoft.com/office/officeart/2005/8/layout/hProcess9"/>
    <dgm:cxn modelId="{8BDD3F91-00BA-4910-A5D1-98F72C5F5281}" srcId="{13635D0E-91DD-4798-8B65-A702A6E85B02}" destId="{2EE9ADB3-A48C-4EA5-B074-CF2E44C340E9}" srcOrd="3" destOrd="0" parTransId="{002CDFC5-05A5-462A-A7E7-F04480D5D75E}" sibTransId="{EBBD3F4B-7F49-47F3-B836-8CA57E5656D8}"/>
    <dgm:cxn modelId="{F3A11D5C-6097-4892-9A7A-DB760AE0EDE5}" type="presOf" srcId="{13635D0E-91DD-4798-8B65-A702A6E85B02}" destId="{75C46504-CE2B-4DEE-AE2C-B90854287A28}" srcOrd="0" destOrd="0" presId="urn:microsoft.com/office/officeart/2005/8/layout/hProcess9"/>
    <dgm:cxn modelId="{63879CE3-DEBE-44D4-8E65-31B057030A0A}" srcId="{13635D0E-91DD-4798-8B65-A702A6E85B02}" destId="{E059DA82-0B8D-4586-B16D-609281F24785}" srcOrd="1" destOrd="0" parTransId="{FB94F1E9-1B78-4352-987F-D00C0E551228}" sibTransId="{993A3C8C-5079-4176-8911-C14CB0FAD865}"/>
    <dgm:cxn modelId="{BC472E6A-2F13-4F12-8308-EA1E37AE7A4F}" type="presOf" srcId="{E059DA82-0B8D-4586-B16D-609281F24785}" destId="{32F0D131-153C-491A-AE14-5CA922078D4F}" srcOrd="0" destOrd="0" presId="urn:microsoft.com/office/officeart/2005/8/layout/hProcess9"/>
    <dgm:cxn modelId="{78E56BE5-F032-4FBB-BF41-D1809DADD307}" type="presOf" srcId="{46E55E7C-8C70-4D17-A749-3245B5EE4925}" destId="{8B64015C-6B8D-4CA0-8FF8-FDC2A5B52003}" srcOrd="0" destOrd="0" presId="urn:microsoft.com/office/officeart/2005/8/layout/hProcess9"/>
    <dgm:cxn modelId="{E2CC92E4-8F42-4B39-8CB9-9D9C253F0347}" type="presParOf" srcId="{75C46504-CE2B-4DEE-AE2C-B90854287A28}" destId="{3A080A6E-E57B-4675-B398-920C940F5346}" srcOrd="0" destOrd="0" presId="urn:microsoft.com/office/officeart/2005/8/layout/hProcess9"/>
    <dgm:cxn modelId="{5B795346-DAE6-4A9C-B2EC-FF8B15CCF6FB}" type="presParOf" srcId="{75C46504-CE2B-4DEE-AE2C-B90854287A28}" destId="{AAFC574D-970C-4EAE-93D0-684E66069FD2}" srcOrd="1" destOrd="0" presId="urn:microsoft.com/office/officeart/2005/8/layout/hProcess9"/>
    <dgm:cxn modelId="{64F499B0-474D-4316-B8B2-DA04D05ED1CA}" type="presParOf" srcId="{AAFC574D-970C-4EAE-93D0-684E66069FD2}" destId="{6B859E65-C81A-4E09-BF3E-03275715DBEE}" srcOrd="0" destOrd="0" presId="urn:microsoft.com/office/officeart/2005/8/layout/hProcess9"/>
    <dgm:cxn modelId="{549553AC-B18C-4EE8-99DA-A09EB8E30B9A}" type="presParOf" srcId="{AAFC574D-970C-4EAE-93D0-684E66069FD2}" destId="{0692F4C7-7D42-4DD3-AE35-BB9C9A3D1131}" srcOrd="1" destOrd="0" presId="urn:microsoft.com/office/officeart/2005/8/layout/hProcess9"/>
    <dgm:cxn modelId="{9CCE8516-C0E8-42AF-9A8F-8C1BF5D72997}" type="presParOf" srcId="{AAFC574D-970C-4EAE-93D0-684E66069FD2}" destId="{32F0D131-153C-491A-AE14-5CA922078D4F}" srcOrd="2" destOrd="0" presId="urn:microsoft.com/office/officeart/2005/8/layout/hProcess9"/>
    <dgm:cxn modelId="{2BDC5636-AD41-422C-ABA8-A0E688439A57}" type="presParOf" srcId="{AAFC574D-970C-4EAE-93D0-684E66069FD2}" destId="{E047D18E-5AF0-4989-9884-5D989BFC62D4}" srcOrd="3" destOrd="0" presId="urn:microsoft.com/office/officeart/2005/8/layout/hProcess9"/>
    <dgm:cxn modelId="{281B6CF7-6141-4E90-A530-313C08145AAC}" type="presParOf" srcId="{AAFC574D-970C-4EAE-93D0-684E66069FD2}" destId="{8261947C-926D-4000-A843-C9DB75540182}" srcOrd="4" destOrd="0" presId="urn:microsoft.com/office/officeart/2005/8/layout/hProcess9"/>
    <dgm:cxn modelId="{984F8741-E244-417B-A0E4-37639F7624DD}" type="presParOf" srcId="{AAFC574D-970C-4EAE-93D0-684E66069FD2}" destId="{3DAE4A5C-A7A1-487F-BAD6-131205D3BA23}" srcOrd="5" destOrd="0" presId="urn:microsoft.com/office/officeart/2005/8/layout/hProcess9"/>
    <dgm:cxn modelId="{0428CBC8-EC83-47F2-9B5C-58115FBF26C3}" type="presParOf" srcId="{AAFC574D-970C-4EAE-93D0-684E66069FD2}" destId="{F0F7E382-E3B4-488F-B1CA-095A2CA04C63}" srcOrd="6" destOrd="0" presId="urn:microsoft.com/office/officeart/2005/8/layout/hProcess9"/>
    <dgm:cxn modelId="{4526928E-5E21-4B7D-8506-EB6228B45433}" type="presParOf" srcId="{AAFC574D-970C-4EAE-93D0-684E66069FD2}" destId="{7CF617CC-8FAD-4FA1-B1A5-879812D64ADD}" srcOrd="7" destOrd="0" presId="urn:microsoft.com/office/officeart/2005/8/layout/hProcess9"/>
    <dgm:cxn modelId="{9388FDA3-19C5-4EE8-B54E-F45D6B3C4728}" type="presParOf" srcId="{AAFC574D-970C-4EAE-93D0-684E66069FD2}" destId="{8B64015C-6B8D-4CA0-8FF8-FDC2A5B5200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Комитет образования администрации Кировского муниципального района Ленинградской области </a:t>
          </a:r>
          <a:endParaRPr lang="ru-RU" dirty="0">
            <a:solidFill>
              <a:srgbClr val="002060"/>
            </a:solidFill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rgbClr val="002060"/>
            </a:solidFill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тел. +7 (81362) 21-469</a:t>
          </a:r>
          <a:endParaRPr lang="ru-RU" dirty="0">
            <a:solidFill>
              <a:srgbClr val="002060"/>
            </a:solidFill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rtl="0"/>
          <a:r>
            <a:rPr lang="en-US" b="0" i="0" dirty="0" smtClean="0">
              <a:solidFill>
                <a:srgbClr val="002060"/>
              </a:solidFill>
            </a:rPr>
            <a:t>kirovsk-metod@kirovsk-reg.r</a:t>
          </a:r>
          <a:r>
            <a:rPr lang="en-US" dirty="0" smtClean="0">
              <a:solidFill>
                <a:srgbClr val="002060"/>
              </a:solidFill>
            </a:rPr>
            <a:t>u</a:t>
          </a:r>
          <a:endParaRPr lang="ru-RU" dirty="0">
            <a:solidFill>
              <a:srgbClr val="002060"/>
            </a:solidFill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FFBE964C-5BE4-497C-A7B7-94DC770D1B1C}" type="presOf" srcId="{4824EED4-7C6A-4EBF-86D7-CAEF0BBC25B2}" destId="{1EFCC234-AB7E-438E-9D86-7D57F10F6D14}" srcOrd="0" destOrd="0" presId="urn:microsoft.com/office/officeart/2005/8/layout/vList3"/>
    <dgm:cxn modelId="{84BA1416-C7D2-45F0-8D7F-4AD6E4D93F8A}" type="presOf" srcId="{E482FF39-FD55-4893-93BF-52C944B3F4CB}" destId="{BF4F86D8-6131-4EF3-8060-90BA941BA9E6}" srcOrd="0" destOrd="0" presId="urn:microsoft.com/office/officeart/2005/8/layout/vList3"/>
    <dgm:cxn modelId="{97891FBB-DBCC-46D3-84BA-F79D30E64FF9}" type="presOf" srcId="{575FCBE3-155E-4630-A8AF-4AD407698C63}" destId="{28A26DEF-42BC-4BD2-98D4-00BFD169DF6D}" srcOrd="0" destOrd="0" presId="urn:microsoft.com/office/officeart/2005/8/layout/vList3"/>
    <dgm:cxn modelId="{A5BAE7A0-A073-4733-A34C-30371B23B5A3}" type="presOf" srcId="{7F5C70F1-D1AA-4DEA-8307-58BB45580BD6}" destId="{8F8DDFFB-6FD2-4DF9-8F69-6947464F444C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3FD9AA3C-F3BE-4F73-B905-E7887CD50B85}" type="presOf" srcId="{28DDBF29-75FF-4973-A2C8-CDE350A2884D}" destId="{F5264D55-CFE3-412B-B43C-9AC648F3AFD0}" srcOrd="0" destOrd="0" presId="urn:microsoft.com/office/officeart/2005/8/layout/vList3"/>
    <dgm:cxn modelId="{F76AA9F2-F4F5-428E-9610-FCDEAD16C2E7}" type="presParOf" srcId="{F5264D55-CFE3-412B-B43C-9AC648F3AFD0}" destId="{F1713183-7A9C-413F-A1DB-4B7E28921AF8}" srcOrd="0" destOrd="0" presId="urn:microsoft.com/office/officeart/2005/8/layout/vList3"/>
    <dgm:cxn modelId="{31A998C5-E4A1-4462-8EEC-03185A72658E}" type="presParOf" srcId="{F1713183-7A9C-413F-A1DB-4B7E28921AF8}" destId="{FC0D725E-3AEC-45D5-B9BB-22E19B317A97}" srcOrd="0" destOrd="0" presId="urn:microsoft.com/office/officeart/2005/8/layout/vList3"/>
    <dgm:cxn modelId="{895D7F4F-917F-470F-8A2B-55172A894994}" type="presParOf" srcId="{F1713183-7A9C-413F-A1DB-4B7E28921AF8}" destId="{8F8DDFFB-6FD2-4DF9-8F69-6947464F444C}" srcOrd="1" destOrd="0" presId="urn:microsoft.com/office/officeart/2005/8/layout/vList3"/>
    <dgm:cxn modelId="{01AD84B9-91B7-46CA-89A3-300CE9172683}" type="presParOf" srcId="{F5264D55-CFE3-412B-B43C-9AC648F3AFD0}" destId="{3B630D8D-709C-4FEF-A0F6-EEA80204ADAC}" srcOrd="1" destOrd="0" presId="urn:microsoft.com/office/officeart/2005/8/layout/vList3"/>
    <dgm:cxn modelId="{05D0E265-2A20-45AE-B672-A2BAFF94A2AB}" type="presParOf" srcId="{F5264D55-CFE3-412B-B43C-9AC648F3AFD0}" destId="{27AAE3EC-5107-4516-94D4-6B025EA3F2B0}" srcOrd="2" destOrd="0" presId="urn:microsoft.com/office/officeart/2005/8/layout/vList3"/>
    <dgm:cxn modelId="{4484A345-6FC0-45AB-B42B-937813730C75}" type="presParOf" srcId="{27AAE3EC-5107-4516-94D4-6B025EA3F2B0}" destId="{E8893F74-4458-428A-BCBC-CAE72F3B3CC4}" srcOrd="0" destOrd="0" presId="urn:microsoft.com/office/officeart/2005/8/layout/vList3"/>
    <dgm:cxn modelId="{2A542425-2E3A-4F28-9B32-480A24685782}" type="presParOf" srcId="{27AAE3EC-5107-4516-94D4-6B025EA3F2B0}" destId="{1EFCC234-AB7E-438E-9D86-7D57F10F6D14}" srcOrd="1" destOrd="0" presId="urn:microsoft.com/office/officeart/2005/8/layout/vList3"/>
    <dgm:cxn modelId="{CBBFF300-07F3-43C2-BC13-390B5480F76E}" type="presParOf" srcId="{F5264D55-CFE3-412B-B43C-9AC648F3AFD0}" destId="{2AE16B1E-CC79-4C65-8089-61CE6C536CB4}" srcOrd="3" destOrd="0" presId="urn:microsoft.com/office/officeart/2005/8/layout/vList3"/>
    <dgm:cxn modelId="{E36D3382-7649-4A75-A3B4-F3898CC39135}" type="presParOf" srcId="{F5264D55-CFE3-412B-B43C-9AC648F3AFD0}" destId="{C987AF50-1D92-43CA-934B-CC1597D4F534}" srcOrd="4" destOrd="0" presId="urn:microsoft.com/office/officeart/2005/8/layout/vList3"/>
    <dgm:cxn modelId="{1790B859-68FD-49B4-92AB-8F8924626241}" type="presParOf" srcId="{C987AF50-1D92-43CA-934B-CC1597D4F534}" destId="{708F2F1B-5AAE-426A-940F-4FAA224CB914}" srcOrd="0" destOrd="0" presId="urn:microsoft.com/office/officeart/2005/8/layout/vList3"/>
    <dgm:cxn modelId="{480C8229-7DDD-4AFE-A1F9-473F1C415DE6}" type="presParOf" srcId="{C987AF50-1D92-43CA-934B-CC1597D4F534}" destId="{28A26DEF-42BC-4BD2-98D4-00BFD169DF6D}" srcOrd="1" destOrd="0" presId="urn:microsoft.com/office/officeart/2005/8/layout/vList3"/>
    <dgm:cxn modelId="{C306CB74-4B03-4928-91FD-A36D541EA778}" type="presParOf" srcId="{F5264D55-CFE3-412B-B43C-9AC648F3AFD0}" destId="{1EA1967B-9C30-4B1B-9C0B-D6F6C40032D2}" srcOrd="5" destOrd="0" presId="urn:microsoft.com/office/officeart/2005/8/layout/vList3"/>
    <dgm:cxn modelId="{9C02BCBF-D2C1-4F9D-9170-E0C73D465F2A}" type="presParOf" srcId="{F5264D55-CFE3-412B-B43C-9AC648F3AFD0}" destId="{89C63A61-2125-4C0A-88A5-4736F3FA908D}" srcOrd="6" destOrd="0" presId="urn:microsoft.com/office/officeart/2005/8/layout/vList3"/>
    <dgm:cxn modelId="{59E8429E-87B8-42D5-A178-F8A60E5BBEE0}" type="presParOf" srcId="{89C63A61-2125-4C0A-88A5-4736F3FA908D}" destId="{F01B8390-848D-4718-AE5B-23111CDD2C6D}" srcOrd="0" destOrd="0" presId="urn:microsoft.com/office/officeart/2005/8/layout/vList3"/>
    <dgm:cxn modelId="{138F7007-6A05-4194-B7C0-0F656435CCD8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5D47-0A97-4A8F-B6E3-3C4710E65F4E}">
      <dsp:nvSpPr>
        <dsp:cNvPr id="0" name=""/>
        <dsp:cNvSpPr/>
      </dsp:nvSpPr>
      <dsp:spPr>
        <a:xfrm>
          <a:off x="0" y="53759"/>
          <a:ext cx="8229600" cy="538200"/>
        </a:xfrm>
        <a:prstGeom prst="round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1.	</a:t>
          </a:r>
          <a:r>
            <a:rPr lang="ru-RU" sz="2300" kern="1200" dirty="0" smtClean="0">
              <a:solidFill>
                <a:srgbClr val="002060"/>
              </a:solidFill>
            </a:rPr>
            <a:t>МБОУ «</a:t>
          </a:r>
          <a:r>
            <a:rPr lang="ru-RU" sz="2300" kern="1200" dirty="0" err="1" smtClean="0">
              <a:solidFill>
                <a:srgbClr val="002060"/>
              </a:solidFill>
            </a:rPr>
            <a:t>Мгинская</a:t>
          </a:r>
          <a:r>
            <a:rPr lang="ru-RU" sz="2300" kern="1200" dirty="0" smtClean="0">
              <a:solidFill>
                <a:srgbClr val="002060"/>
              </a:solidFill>
            </a:rPr>
            <a:t> СОШ»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80032"/>
        <a:ext cx="8177054" cy="485654"/>
      </dsp:txXfrm>
    </dsp:sp>
    <dsp:sp modelId="{A3C50C06-EC51-44BA-9329-AAEFB1DC88B3}">
      <dsp:nvSpPr>
        <dsp:cNvPr id="0" name=""/>
        <dsp:cNvSpPr/>
      </dsp:nvSpPr>
      <dsp:spPr>
        <a:xfrm>
          <a:off x="0" y="658199"/>
          <a:ext cx="8229600" cy="5382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         </a:t>
          </a:r>
          <a:r>
            <a:rPr lang="ru-RU" sz="2300" kern="1200" dirty="0" smtClean="0">
              <a:solidFill>
                <a:srgbClr val="002060"/>
              </a:solidFill>
            </a:rPr>
            <a:t>МКОУ «Путиловская ООШ»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684472"/>
        <a:ext cx="8177054" cy="485654"/>
      </dsp:txXfrm>
    </dsp:sp>
    <dsp:sp modelId="{F4787272-8544-4A30-A756-83A12362E987}">
      <dsp:nvSpPr>
        <dsp:cNvPr id="0" name=""/>
        <dsp:cNvSpPr/>
      </dsp:nvSpPr>
      <dsp:spPr>
        <a:xfrm>
          <a:off x="0" y="1262639"/>
          <a:ext cx="8229600" cy="538200"/>
        </a:xfrm>
        <a:prstGeom prst="round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	</a:t>
          </a:r>
          <a:r>
            <a:rPr lang="ru-RU" sz="2300" kern="1200" dirty="0" smtClean="0">
              <a:solidFill>
                <a:srgbClr val="002060"/>
              </a:solidFill>
            </a:rPr>
            <a:t>МКОУ «</a:t>
          </a:r>
          <a:r>
            <a:rPr lang="ru-RU" sz="2300" kern="1200" dirty="0" err="1" smtClean="0">
              <a:solidFill>
                <a:srgbClr val="002060"/>
              </a:solidFill>
            </a:rPr>
            <a:t>Шумская</a:t>
          </a:r>
          <a:r>
            <a:rPr lang="ru-RU" sz="2300" kern="1200" dirty="0" smtClean="0">
              <a:solidFill>
                <a:srgbClr val="002060"/>
              </a:solidFill>
            </a:rPr>
            <a:t> СОШ»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1288912"/>
        <a:ext cx="8177054" cy="485654"/>
      </dsp:txXfrm>
    </dsp:sp>
    <dsp:sp modelId="{9FF1B728-768C-46F1-9727-0785EBCED63F}">
      <dsp:nvSpPr>
        <dsp:cNvPr id="0" name=""/>
        <dsp:cNvSpPr/>
      </dsp:nvSpPr>
      <dsp:spPr>
        <a:xfrm>
          <a:off x="0" y="1828799"/>
          <a:ext cx="8229600" cy="5382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	</a:t>
          </a:r>
          <a:r>
            <a:rPr lang="ru-RU" sz="2300" kern="1200" dirty="0" smtClean="0">
              <a:solidFill>
                <a:srgbClr val="002060"/>
              </a:solidFill>
            </a:rPr>
            <a:t>МБОУ «ОСШ №3»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1855072"/>
        <a:ext cx="8177054" cy="485654"/>
      </dsp:txXfrm>
    </dsp:sp>
    <dsp:sp modelId="{8B292092-9573-425B-9C7F-64075741436C}">
      <dsp:nvSpPr>
        <dsp:cNvPr id="0" name=""/>
        <dsp:cNvSpPr/>
      </dsp:nvSpPr>
      <dsp:spPr>
        <a:xfrm>
          <a:off x="0" y="2471520"/>
          <a:ext cx="8229600" cy="538200"/>
        </a:xfrm>
        <a:prstGeom prst="round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5.	</a:t>
          </a:r>
          <a:r>
            <a:rPr lang="ru-RU" sz="2300" kern="1200" dirty="0" smtClean="0">
              <a:solidFill>
                <a:srgbClr val="002060"/>
              </a:solidFill>
            </a:rPr>
            <a:t>МКОУ «</a:t>
          </a:r>
          <a:r>
            <a:rPr lang="ru-RU" sz="2300" kern="1200" dirty="0" err="1" smtClean="0">
              <a:solidFill>
                <a:srgbClr val="002060"/>
              </a:solidFill>
            </a:rPr>
            <a:t>Назиевская</a:t>
          </a:r>
          <a:r>
            <a:rPr lang="ru-RU" sz="2300" kern="1200" dirty="0" smtClean="0">
              <a:solidFill>
                <a:srgbClr val="002060"/>
              </a:solidFill>
            </a:rPr>
            <a:t> СОШ»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2497793"/>
        <a:ext cx="8177054" cy="485654"/>
      </dsp:txXfrm>
    </dsp:sp>
    <dsp:sp modelId="{C12F8874-EED3-4918-A916-4360CA6806A4}">
      <dsp:nvSpPr>
        <dsp:cNvPr id="0" name=""/>
        <dsp:cNvSpPr/>
      </dsp:nvSpPr>
      <dsp:spPr>
        <a:xfrm>
          <a:off x="0" y="3075960"/>
          <a:ext cx="8229600" cy="5382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6.	</a:t>
          </a:r>
          <a:r>
            <a:rPr lang="ru-RU" sz="2300" kern="1200" dirty="0" smtClean="0">
              <a:solidFill>
                <a:srgbClr val="002060"/>
              </a:solidFill>
            </a:rPr>
            <a:t>МКОУ «</a:t>
          </a:r>
          <a:r>
            <a:rPr lang="ru-RU" sz="2300" kern="1200" dirty="0" err="1" smtClean="0">
              <a:solidFill>
                <a:srgbClr val="002060"/>
              </a:solidFill>
            </a:rPr>
            <a:t>Суховская</a:t>
          </a:r>
          <a:r>
            <a:rPr lang="ru-RU" sz="2300" kern="1200" dirty="0" smtClean="0">
              <a:solidFill>
                <a:srgbClr val="002060"/>
              </a:solidFill>
            </a:rPr>
            <a:t> СОШ»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3102233"/>
        <a:ext cx="8177054" cy="485654"/>
      </dsp:txXfrm>
    </dsp:sp>
    <dsp:sp modelId="{2B0D6657-046B-4ABD-B6D9-831A2429193A}">
      <dsp:nvSpPr>
        <dsp:cNvPr id="0" name=""/>
        <dsp:cNvSpPr/>
      </dsp:nvSpPr>
      <dsp:spPr>
        <a:xfrm>
          <a:off x="0" y="3680400"/>
          <a:ext cx="8229600" cy="538200"/>
        </a:xfrm>
        <a:prstGeom prst="round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7.	</a:t>
          </a:r>
          <a:r>
            <a:rPr lang="ru-RU" sz="2300" kern="1200" dirty="0" smtClean="0">
              <a:solidFill>
                <a:srgbClr val="002060"/>
              </a:solidFill>
            </a:rPr>
            <a:t>МКОУ «ОСШ №2»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3706673"/>
        <a:ext cx="8177054" cy="485654"/>
      </dsp:txXfrm>
    </dsp:sp>
    <dsp:sp modelId="{3E0FDB6F-5112-48F7-9CE9-C7A55EC177F5}">
      <dsp:nvSpPr>
        <dsp:cNvPr id="0" name=""/>
        <dsp:cNvSpPr/>
      </dsp:nvSpPr>
      <dsp:spPr>
        <a:xfrm>
          <a:off x="0" y="4284840"/>
          <a:ext cx="8229600" cy="5382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8.	</a:t>
          </a:r>
          <a:r>
            <a:rPr lang="ru-RU" sz="2300" kern="1200" dirty="0" smtClean="0">
              <a:solidFill>
                <a:srgbClr val="002060"/>
              </a:solidFill>
            </a:rPr>
            <a:t>МКОУ «</a:t>
          </a:r>
          <a:r>
            <a:rPr lang="ru-RU" sz="2300" kern="1200" dirty="0" err="1" smtClean="0">
              <a:solidFill>
                <a:srgbClr val="002060"/>
              </a:solidFill>
            </a:rPr>
            <a:t>Синявинская</a:t>
          </a:r>
          <a:r>
            <a:rPr lang="ru-RU" sz="2300" kern="1200" dirty="0" smtClean="0">
              <a:solidFill>
                <a:srgbClr val="002060"/>
              </a:solidFill>
            </a:rPr>
            <a:t> СОШ» 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6273" y="4311113"/>
        <a:ext cx="8177054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0A6E-E57B-4675-B398-920C940F5346}">
      <dsp:nvSpPr>
        <dsp:cNvPr id="0" name=""/>
        <dsp:cNvSpPr/>
      </dsp:nvSpPr>
      <dsp:spPr>
        <a:xfrm>
          <a:off x="468575" y="0"/>
          <a:ext cx="7292401" cy="403244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59E65-C81A-4E09-BF3E-03275715DBEE}">
      <dsp:nvSpPr>
        <dsp:cNvPr id="0" name=""/>
        <dsp:cNvSpPr/>
      </dsp:nvSpPr>
      <dsp:spPr>
        <a:xfrm>
          <a:off x="3770" y="1209734"/>
          <a:ext cx="1648414" cy="16129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Подмена задания более простым/знакомым</a:t>
          </a:r>
          <a:endParaRPr lang="ru-RU" sz="1100" kern="1200" dirty="0"/>
        </a:p>
      </dsp:txBody>
      <dsp:txXfrm>
        <a:off x="82509" y="1288473"/>
        <a:ext cx="1490936" cy="1455501"/>
      </dsp:txXfrm>
    </dsp:sp>
    <dsp:sp modelId="{32F0D131-153C-491A-AE14-5CA922078D4F}">
      <dsp:nvSpPr>
        <dsp:cNvPr id="0" name=""/>
        <dsp:cNvSpPr/>
      </dsp:nvSpPr>
      <dsp:spPr>
        <a:xfrm>
          <a:off x="1734605" y="1209734"/>
          <a:ext cx="1648414" cy="16129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Решение не доведено до конца</a:t>
          </a:r>
          <a:endParaRPr lang="ru-RU" sz="1100" kern="1200"/>
        </a:p>
      </dsp:txBody>
      <dsp:txXfrm>
        <a:off x="1813344" y="1288473"/>
        <a:ext cx="1490936" cy="1455501"/>
      </dsp:txXfrm>
    </dsp:sp>
    <dsp:sp modelId="{8261947C-926D-4000-A843-C9DB75540182}">
      <dsp:nvSpPr>
        <dsp:cNvPr id="0" name=""/>
        <dsp:cNvSpPr/>
      </dsp:nvSpPr>
      <dsp:spPr>
        <a:xfrm>
          <a:off x="3465440" y="1209734"/>
          <a:ext cx="1648414" cy="16129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Ответ не соответствует поставленному вопросу</a:t>
          </a:r>
          <a:endParaRPr lang="ru-RU" sz="1100" kern="1200" dirty="0"/>
        </a:p>
      </dsp:txBody>
      <dsp:txXfrm>
        <a:off x="3544179" y="1288473"/>
        <a:ext cx="1490936" cy="1455501"/>
      </dsp:txXfrm>
    </dsp:sp>
    <dsp:sp modelId="{F0F7E382-E3B4-488F-B1CA-095A2CA04C63}">
      <dsp:nvSpPr>
        <dsp:cNvPr id="0" name=""/>
        <dsp:cNvSpPr/>
      </dsp:nvSpPr>
      <dsp:spPr>
        <a:xfrm>
          <a:off x="5196275" y="1209734"/>
          <a:ext cx="1648414" cy="16129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Проблема оформления/записи рассуждений </a:t>
          </a:r>
          <a:endParaRPr lang="ru-RU" sz="1100" kern="1200"/>
        </a:p>
      </dsp:txBody>
      <dsp:txXfrm>
        <a:off x="5275014" y="1288473"/>
        <a:ext cx="1490936" cy="1455501"/>
      </dsp:txXfrm>
    </dsp:sp>
    <dsp:sp modelId="{8B64015C-6B8D-4CA0-8FF8-FDC2A5B52003}">
      <dsp:nvSpPr>
        <dsp:cNvPr id="0" name=""/>
        <dsp:cNvSpPr/>
      </dsp:nvSpPr>
      <dsp:spPr>
        <a:xfrm>
          <a:off x="6927111" y="1209734"/>
          <a:ext cx="1648414" cy="16129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Нерациональное решение</a:t>
          </a:r>
          <a:endParaRPr lang="ru-RU" sz="1100" kern="1200"/>
        </a:p>
      </dsp:txBody>
      <dsp:txXfrm>
        <a:off x="7005850" y="1288473"/>
        <a:ext cx="1490936" cy="1455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465775" y="1852"/>
          <a:ext cx="5088822" cy="73601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2456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Комитет образования администрации Кировского муниципального района Ленинградской области </a:t>
          </a:r>
          <a:endParaRPr lang="ru-RU" sz="1500" kern="1200" dirty="0">
            <a:solidFill>
              <a:srgbClr val="002060"/>
            </a:solidFill>
          </a:endParaRPr>
        </a:p>
      </dsp:txBody>
      <dsp:txXfrm rot="10800000">
        <a:off x="1649779" y="1852"/>
        <a:ext cx="4904818" cy="736016"/>
      </dsp:txXfrm>
    </dsp:sp>
    <dsp:sp modelId="{FC0D725E-3AEC-45D5-B9BB-22E19B317A97}">
      <dsp:nvSpPr>
        <dsp:cNvPr id="0" name=""/>
        <dsp:cNvSpPr/>
      </dsp:nvSpPr>
      <dsp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465775" y="957575"/>
          <a:ext cx="5088822" cy="736016"/>
        </a:xfrm>
        <a:prstGeom prst="homePlate">
          <a:avLst/>
        </a:prstGeom>
        <a:solidFill>
          <a:srgbClr val="92D050"/>
        </a:soli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2456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Муниципальная информационно-методическая служба Кировского муниципального района </a:t>
          </a:r>
          <a:endParaRPr lang="ru-RU" sz="1500" kern="1200" dirty="0">
            <a:solidFill>
              <a:srgbClr val="002060"/>
            </a:solidFill>
          </a:endParaRPr>
        </a:p>
      </dsp:txBody>
      <dsp:txXfrm rot="10800000">
        <a:off x="1649779" y="957575"/>
        <a:ext cx="4904818" cy="736016"/>
      </dsp:txXfrm>
    </dsp:sp>
    <dsp:sp modelId="{E8893F74-4458-428A-BCBC-CAE72F3B3CC4}">
      <dsp:nvSpPr>
        <dsp:cNvPr id="0" name=""/>
        <dsp:cNvSpPr/>
      </dsp:nvSpPr>
      <dsp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474725" y="1913299"/>
          <a:ext cx="5088822" cy="73601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3">
              <a:shade val="30000"/>
              <a:satMod val="13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456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тел. +7 (81362) 21-469</a:t>
          </a:r>
          <a:endParaRPr lang="ru-RU" sz="1500" kern="1200" dirty="0">
            <a:solidFill>
              <a:srgbClr val="002060"/>
            </a:solidFill>
          </a:endParaRPr>
        </a:p>
      </dsp:txBody>
      <dsp:txXfrm rot="10800000">
        <a:off x="1658729" y="1913299"/>
        <a:ext cx="4904818" cy="736016"/>
      </dsp:txXfrm>
    </dsp:sp>
    <dsp:sp modelId="{708F2F1B-5AAE-426A-940F-4FAA224CB914}">
      <dsp:nvSpPr>
        <dsp:cNvPr id="0" name=""/>
        <dsp:cNvSpPr/>
      </dsp:nvSpPr>
      <dsp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465775" y="2869022"/>
          <a:ext cx="5088822" cy="736016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2456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solidFill>
                <a:srgbClr val="002060"/>
              </a:solidFill>
            </a:rPr>
            <a:t>kirovsk-metod@kirovsk-reg.r</a:t>
          </a:r>
          <a:r>
            <a:rPr lang="en-US" sz="1500" kern="1200" dirty="0" smtClean="0">
              <a:solidFill>
                <a:srgbClr val="002060"/>
              </a:solidFill>
            </a:rPr>
            <a:t>u</a:t>
          </a:r>
          <a:endParaRPr lang="ru-RU" sz="1500" kern="1200" dirty="0">
            <a:solidFill>
              <a:srgbClr val="002060"/>
            </a:solidFill>
          </a:endParaRPr>
        </a:p>
      </dsp:txBody>
      <dsp:txXfrm rot="10800000">
        <a:off x="1649779" y="2869022"/>
        <a:ext cx="4904818" cy="736016"/>
      </dsp:txXfrm>
    </dsp:sp>
    <dsp:sp modelId="{F01B8390-848D-4718-AE5B-23111CDD2C6D}">
      <dsp:nvSpPr>
        <dsp:cNvPr id="0" name=""/>
        <dsp:cNvSpPr/>
      </dsp:nvSpPr>
      <dsp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60E0E-00B1-4D50-8044-AE28B569F6C6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D2EC-E491-40F6-80B3-35AF58A9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D2EC-E491-40F6-80B3-35AF58A995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cht.center/wp-content/uploads/Metodrekomendatsii_Integratsiya-soderzhaniya-predmetov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331892717_668214289?hash=9GCOoHs6YvgcXRcaWyyJrbqp4JuvljtMfLk59IBKruw&amp;dl=TQ5rARzq5TLpVmWAFSvqQE6z2zBIjLAQ3i5wLHI02c4" TargetMode="External"/><Relationship Id="rId2" Type="http://schemas.openxmlformats.org/officeDocument/2006/relationships/hyperlink" Target="https://publications.hse.ru/books/22813420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&#1052;&#1077;&#1090;&#1086;&#1076;&#1080;&#1095;&#1077;&#1089;&#1082;&#1080;&#1077;-&#1084;&#1072;&#1090;&#1077;&#1088;&#1080;&#1072;&#1083;&#1099;-&#1089;-&#1087;&#1088;&#1077;&#1079;&#1077;&#1085;&#1090;&#1072;&#1094;&#1080;&#1103;&#1084;&#1080;-&#1059;&#1095;&#1080;&#1090;&#1077;&#1083;&#1100;-&#1080;-&#1091;&#1095;&#1077;&#1085;&#1080;&#1082;-&#1074;-&#1089;&#1086;&#1074;&#1088;&#1077;&#1084;&#1077;&#1085;&#1085;&#1086;&#1081;-&#1096;&#1082;&#1086;&#1083;&#1077;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331892717_668214292?hash=JCO1COxPwh4GMKUzfeZ0VlLjc65kgZRzHn1ctqwzKMw&amp;dl=7EvggvZHPO0pnRNQmEqeqWw9VTdVXmrfY47L96aeEPH" TargetMode="External"/><Relationship Id="rId2" Type="http://schemas.openxmlformats.org/officeDocument/2006/relationships/hyperlink" Target="https://vk.com/doc331892717_668214291?hash=O4YZnKGFP3gE0UVAivtVFFDMdqdFFkKNbHGX880GkQD&amp;dl=bDqXEsXh2Rde02lTEF0ER7tA8gO9VB7IRMm7ComPI5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cht.center/metodcenter/shkolnye-teatr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atre.znanierussia.ru/" TargetMode="External"/><Relationship Id="rId2" Type="http://schemas.openxmlformats.org/officeDocument/2006/relationships/hyperlink" Target="https://&#1088;&#1076;&#1096;.&#1088;&#1092;/competition/27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theatre.znanierussia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cht.center/wp-content/uploads/2022/02/Biblioteka-zhurnala-Metodist-SHkola-Zanaves.pdf" TargetMode="External"/><Relationship Id="rId3" Type="http://schemas.openxmlformats.org/officeDocument/2006/relationships/hyperlink" Target="http://vcht.center/sample-page/molodaya-gvardia/" TargetMode="External"/><Relationship Id="rId7" Type="http://schemas.openxmlformats.org/officeDocument/2006/relationships/hyperlink" Target="http://vcht.center/wp-content/uploads/2022/02/Metodika-i-organizatsiya-teatralizovannoj-deyatelnosti.pdf" TargetMode="External"/><Relationship Id="rId12" Type="http://schemas.openxmlformats.org/officeDocument/2006/relationships/hyperlink" Target="https://vcht.center/wp-content/uploads/Metodrekomendatsii_Integratsiya-soderzhaniya-predmetov.pdf" TargetMode="External"/><Relationship Id="rId2" Type="http://schemas.openxmlformats.org/officeDocument/2006/relationships/hyperlink" Target="http://vcht.center/wp-content/uploads/2022/02/Uchebno-metodicheskoe-posobie-Teatralnaya-pedagogik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cht.center/wp-content/uploads/2022/02/Prilozhenie-3.pdf" TargetMode="External"/><Relationship Id="rId11" Type="http://schemas.openxmlformats.org/officeDocument/2006/relationships/hyperlink" Target="http://vcht.center/wp-content/uploads/Sbornik-pes-instsenirovok-i-perechen-teatrpostanovok.pdf" TargetMode="External"/><Relationship Id="rId5" Type="http://schemas.openxmlformats.org/officeDocument/2006/relationships/hyperlink" Target="http://vcht.center/wp-content/uploads/Spektakli_Kultura.rf.pdf" TargetMode="External"/><Relationship Id="rId10" Type="http://schemas.openxmlformats.org/officeDocument/2006/relationships/hyperlink" Target="http://vcht.center/wp-content/uploads/Sbornik-pes-instsenirovok-dlya-shkolnyh-teatrov.pdf" TargetMode="External"/><Relationship Id="rId4" Type="http://schemas.openxmlformats.org/officeDocument/2006/relationships/hyperlink" Target="https://vk.com/video/playlist/-50260207_36" TargetMode="External"/><Relationship Id="rId9" Type="http://schemas.openxmlformats.org/officeDocument/2006/relationships/hyperlink" Target="http://vcht.center/wp-content/uploads/2022/02/Uchebno-metodicheskoe-posobie-Teatr-detej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cht.center/wp-content/uploads/Spektakli_Kultura.rf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817" y="984494"/>
            <a:ext cx="7199802" cy="2520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Круглый стол на тему </a:t>
            </a:r>
            <a:r>
              <a:rPr lang="ru-RU" sz="3200" dirty="0">
                <a:solidFill>
                  <a:srgbClr val="C00000"/>
                </a:solidFill>
              </a:rPr>
              <a:t>«Мои ученики активные и успешные - формула успеха»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      МБОУ «</a:t>
            </a:r>
            <a:r>
              <a:rPr lang="ru-RU" sz="2800" dirty="0" err="1" smtClean="0">
                <a:solidFill>
                  <a:srgbClr val="00B050"/>
                </a:solidFill>
              </a:rPr>
              <a:t>М</a:t>
            </a:r>
            <a:r>
              <a:rPr lang="ru-RU" sz="2800" cap="none" dirty="0" err="1" smtClean="0">
                <a:solidFill>
                  <a:srgbClr val="00B050"/>
                </a:solidFill>
              </a:rPr>
              <a:t>гинская</a:t>
            </a:r>
            <a:r>
              <a:rPr lang="ru-RU" sz="2800" cap="none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СОШ»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01" y="3660562"/>
            <a:ext cx="6400800" cy="16763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для проектных команд образовательных организаций, включенных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реализацию региональной инновационной программы </a:t>
            </a:r>
            <a:r>
              <a:rPr lang="ru-RU" dirty="0" smtClean="0">
                <a:solidFill>
                  <a:srgbClr val="002060"/>
                </a:solidFill>
              </a:rPr>
              <a:t>профилактики </a:t>
            </a:r>
            <a:r>
              <a:rPr lang="ru-RU" dirty="0">
                <a:solidFill>
                  <a:srgbClr val="002060"/>
                </a:solidFill>
              </a:rPr>
              <a:t>снижения образовательных результатов обучающихся Ленинградской области на   2022 – 2024 годы, повышения качества образования в школах, функционирующих в зоне риска снижения образовательных результатов </a:t>
            </a:r>
            <a:r>
              <a:rPr lang="ru-RU" dirty="0" smtClean="0">
                <a:solidFill>
                  <a:srgbClr val="002060"/>
                </a:solidFill>
              </a:rPr>
              <a:t>обучающихся </a:t>
            </a:r>
            <a:r>
              <a:rPr lang="ru-RU" dirty="0">
                <a:solidFill>
                  <a:srgbClr val="002060"/>
                </a:solidFill>
              </a:rPr>
              <a:t>и в школах, с признаками учебной </a:t>
            </a:r>
            <a:r>
              <a:rPr lang="ru-RU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>
                <a:solidFill>
                  <a:srgbClr val="002060"/>
                </a:solidFill>
              </a:rPr>
              <a:t>2023-2024 учебном году.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77314" y="5517232"/>
            <a:ext cx="3199854" cy="1224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Калинова Светлана Александровна, методист  муниципальной информационно-методической службы  Кировского муниципального района Ленинградской области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25 марта 2024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Пользователь\Pictures\kirovsk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148695"/>
            <a:ext cx="935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02" y="148695"/>
            <a:ext cx="1618302" cy="12640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21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https://vcht.center/wp-content/uploads/2022/02/Prilozhenie-3.pdf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229600" cy="40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9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vcht.center/wp-content/uploads/Metodrekomendatsii_Integratsiya-soderzhaniya-predmetov.pdf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823" y="1844824"/>
            <a:ext cx="4125177" cy="2871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731" y="1988840"/>
            <a:ext cx="4125069" cy="38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5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Школьный </a:t>
            </a:r>
            <a:r>
              <a:rPr lang="ru-RU" sz="3200" dirty="0" smtClean="0"/>
              <a:t>театр – </a:t>
            </a:r>
            <a:br>
              <a:rPr lang="ru-RU" sz="3200" dirty="0" smtClean="0"/>
            </a:br>
            <a:r>
              <a:rPr lang="ru-RU" sz="2400" dirty="0" smtClean="0"/>
              <a:t>это </a:t>
            </a:r>
            <a:r>
              <a:rPr lang="ru-RU" sz="2400" dirty="0"/>
              <a:t>особый мир в пространстве </a:t>
            </a:r>
            <a:r>
              <a:rPr lang="ru-RU" sz="2400" dirty="0" smtClean="0"/>
              <a:t>ОО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Школьный </a:t>
            </a:r>
            <a:r>
              <a:rPr lang="ru-RU" sz="2000" dirty="0"/>
              <a:t>театр является </a:t>
            </a:r>
            <a:r>
              <a:rPr lang="ru-RU" sz="2000" dirty="0">
                <a:solidFill>
                  <a:srgbClr val="00B050"/>
                </a:solidFill>
              </a:rPr>
              <a:t>содружеством</a:t>
            </a:r>
            <a:r>
              <a:rPr lang="ru-RU" sz="2000" dirty="0"/>
              <a:t> учащихся, педагогов и, конечно, родителей. </a:t>
            </a:r>
            <a:endParaRPr lang="ru-RU" sz="2000" dirty="0" smtClean="0"/>
          </a:p>
          <a:p>
            <a:r>
              <a:rPr lang="ru-RU" sz="2000" dirty="0" smtClean="0"/>
              <a:t>Театральная </a:t>
            </a:r>
            <a:r>
              <a:rPr lang="ru-RU" sz="2000" dirty="0"/>
              <a:t>деятельность в школе – путь ребёнка в общечеловеческую культуру, к </a:t>
            </a:r>
            <a:r>
              <a:rPr lang="ru-RU" sz="2000" dirty="0" smtClean="0">
                <a:solidFill>
                  <a:srgbClr val="00B050"/>
                </a:solidFill>
              </a:rPr>
              <a:t>нравственным ценностям</a:t>
            </a:r>
            <a:r>
              <a:rPr lang="ru-RU" sz="2000" dirty="0" smtClean="0"/>
              <a:t> </a:t>
            </a:r>
            <a:r>
              <a:rPr lang="ru-RU" sz="2000" dirty="0"/>
              <a:t>своего </a:t>
            </a:r>
            <a:r>
              <a:rPr lang="ru-RU" sz="2000" dirty="0" smtClean="0"/>
              <a:t>народа, освоение </a:t>
            </a:r>
            <a:r>
              <a:rPr lang="ru-RU" sz="2000" dirty="0"/>
              <a:t>языка и культурных традиций </a:t>
            </a:r>
            <a:r>
              <a:rPr lang="ru-RU" sz="2000" dirty="0">
                <a:solidFill>
                  <a:srgbClr val="00B050"/>
                </a:solidFill>
              </a:rPr>
              <a:t>других народов</a:t>
            </a:r>
            <a:r>
              <a:rPr lang="ru-RU" sz="2000" dirty="0"/>
              <a:t>, развитие </a:t>
            </a:r>
            <a:r>
              <a:rPr lang="ru-RU" sz="2000" dirty="0">
                <a:solidFill>
                  <a:srgbClr val="00B050"/>
                </a:solidFill>
              </a:rPr>
              <a:t>познавательных</a:t>
            </a:r>
            <a:r>
              <a:rPr lang="ru-RU" sz="2000" dirty="0"/>
              <a:t> интересов, </a:t>
            </a:r>
            <a:r>
              <a:rPr lang="ru-RU" sz="2000" dirty="0" smtClean="0"/>
              <a:t>навыков </a:t>
            </a:r>
            <a:r>
              <a:rPr lang="ru-RU" sz="2000" dirty="0"/>
              <a:t>межличностного </a:t>
            </a:r>
            <a:r>
              <a:rPr lang="ru-RU" sz="2000" dirty="0" smtClean="0">
                <a:solidFill>
                  <a:srgbClr val="00B050"/>
                </a:solidFill>
              </a:rPr>
              <a:t>общения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Основным </a:t>
            </a:r>
            <a:r>
              <a:rPr lang="ru-RU" sz="2000" dirty="0"/>
              <a:t>предназначением театра в школе является </a:t>
            </a:r>
            <a:r>
              <a:rPr lang="ru-RU" sz="2000" dirty="0">
                <a:solidFill>
                  <a:srgbClr val="00B050"/>
                </a:solidFill>
              </a:rPr>
              <a:t>воспитание творчески активной и гармонично развитой личности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стоит забывать, что школьный театр – это в том числе и </a:t>
            </a:r>
            <a:r>
              <a:rPr lang="ru-RU" sz="2000" dirty="0">
                <a:solidFill>
                  <a:srgbClr val="00B050"/>
                </a:solidFill>
              </a:rPr>
              <a:t>профориентация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24895"/>
            <a:ext cx="1760692" cy="13753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2385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Профилактика </a:t>
            </a:r>
            <a:r>
              <a:rPr lang="ru-RU" sz="3200" dirty="0" err="1" smtClean="0"/>
              <a:t>неуспешности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1849"/>
            <a:ext cx="6995120" cy="36240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Методические приемы </a:t>
            </a:r>
            <a:r>
              <a:rPr lang="ru-RU" dirty="0"/>
              <a:t>формирования и оценки смыслового чтения у обучающихся, положенные в основу стратегии смыслового чтения </a:t>
            </a:r>
            <a:r>
              <a:rPr lang="ru-RU" dirty="0">
                <a:solidFill>
                  <a:srgbClr val="00B050"/>
                </a:solidFill>
              </a:rPr>
              <a:t>на уроках русского языка и литературы </a:t>
            </a:r>
            <a:r>
              <a:rPr lang="ru-RU" dirty="0"/>
              <a:t>(тренинг) и во внеурочной деятельности (постановка спектакля):</a:t>
            </a:r>
          </a:p>
          <a:p>
            <a:r>
              <a:rPr lang="ru-RU" dirty="0"/>
              <a:t>1) </a:t>
            </a:r>
            <a:r>
              <a:rPr lang="ru-RU" dirty="0">
                <a:solidFill>
                  <a:srgbClr val="00B050"/>
                </a:solidFill>
              </a:rPr>
              <a:t>работа над текстом </a:t>
            </a:r>
            <a:r>
              <a:rPr lang="ru-RU" dirty="0"/>
              <a:t>(ключевые слова; особенность, необычность ситуации; логические ударения; интонационные членения; подбор синонимов; возможность дополнения текста, возможность развития сюжета; написание сценария и </a:t>
            </a:r>
            <a:r>
              <a:rPr lang="ru-RU" dirty="0" err="1"/>
              <a:t>т.п</a:t>
            </a:r>
            <a:r>
              <a:rPr lang="ru-RU" dirty="0"/>
              <a:t>),</a:t>
            </a:r>
          </a:p>
          <a:p>
            <a:r>
              <a:rPr lang="ru-RU" dirty="0"/>
              <a:t>2) </a:t>
            </a:r>
            <a:r>
              <a:rPr lang="ru-RU" dirty="0">
                <a:solidFill>
                  <a:srgbClr val="00B050"/>
                </a:solidFill>
              </a:rPr>
              <a:t>голос</a:t>
            </a:r>
            <a:r>
              <a:rPr lang="ru-RU" dirty="0"/>
              <a:t> (работа со звуком, дыханием, речью и голосом, ощущение своего голоса, как «инструмента»);</a:t>
            </a:r>
          </a:p>
          <a:p>
            <a:r>
              <a:rPr lang="ru-RU" dirty="0"/>
              <a:t>3) развитие </a:t>
            </a:r>
            <a:r>
              <a:rPr lang="ru-RU" dirty="0">
                <a:solidFill>
                  <a:srgbClr val="00B050"/>
                </a:solidFill>
              </a:rPr>
              <a:t>воображения и внимания</a:t>
            </a:r>
            <a:r>
              <a:rPr lang="ru-RU" dirty="0"/>
              <a:t>;</a:t>
            </a:r>
          </a:p>
          <a:p>
            <a:r>
              <a:rPr lang="ru-RU" dirty="0"/>
              <a:t>4) показом нескольких контрастных образов (</a:t>
            </a:r>
            <a:r>
              <a:rPr lang="ru-RU" dirty="0">
                <a:solidFill>
                  <a:srgbClr val="00B050"/>
                </a:solidFill>
              </a:rPr>
              <a:t>характеров</a:t>
            </a:r>
            <a:r>
              <a:rPr lang="ru-RU" dirty="0"/>
              <a:t>);</a:t>
            </a:r>
          </a:p>
          <a:p>
            <a:r>
              <a:rPr lang="ru-RU" dirty="0"/>
              <a:t>5) работа над </a:t>
            </a:r>
            <a:r>
              <a:rPr lang="ru-RU" dirty="0">
                <a:solidFill>
                  <a:srgbClr val="00B050"/>
                </a:solidFill>
              </a:rPr>
              <a:t>монологом</a:t>
            </a:r>
            <a:r>
              <a:rPr lang="ru-RU" dirty="0"/>
              <a:t> (или речью), работа над </a:t>
            </a:r>
            <a:r>
              <a:rPr lang="ru-RU" dirty="0">
                <a:solidFill>
                  <a:srgbClr val="00B050"/>
                </a:solidFill>
              </a:rPr>
              <a:t>диалогом </a:t>
            </a:r>
            <a:r>
              <a:rPr lang="ru-RU" dirty="0"/>
              <a:t>(с партнером), </a:t>
            </a:r>
            <a:r>
              <a:rPr lang="ru-RU" dirty="0">
                <a:solidFill>
                  <a:srgbClr val="00B050"/>
                </a:solidFill>
              </a:rPr>
              <a:t>оценка действия </a:t>
            </a:r>
            <a:r>
              <a:rPr lang="ru-RU" dirty="0"/>
              <a:t>«актера»;</a:t>
            </a:r>
          </a:p>
          <a:p>
            <a:r>
              <a:rPr lang="ru-RU" dirty="0"/>
              <a:t>6) </a:t>
            </a:r>
            <a:r>
              <a:rPr lang="ru-RU" dirty="0">
                <a:solidFill>
                  <a:srgbClr val="00B050"/>
                </a:solidFill>
              </a:rPr>
              <a:t>погружение</a:t>
            </a:r>
            <a:r>
              <a:rPr lang="ru-RU" dirty="0"/>
              <a:t> в состояние выбранного образа и работа в этом образе; </a:t>
            </a:r>
            <a:r>
              <a:rPr lang="ru-RU" dirty="0">
                <a:solidFill>
                  <a:srgbClr val="00B050"/>
                </a:solidFill>
              </a:rPr>
              <a:t>ощущение пространства и времени</a:t>
            </a:r>
            <a:r>
              <a:rPr lang="ru-RU" dirty="0"/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73216"/>
            <a:ext cx="8856984" cy="12772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100" dirty="0" smtClean="0"/>
              <a:t>«</a:t>
            </a:r>
            <a:r>
              <a:rPr lang="ru-RU" sz="1100" dirty="0"/>
              <a:t>Я – эффективный учитель: как мотивировать к учебе и повысить успешность «слабых» учащихся: учебно-методическое пособие / Составители: Н.В. </a:t>
            </a:r>
            <a:r>
              <a:rPr lang="ru-RU" sz="1100" dirty="0" err="1"/>
              <a:t>Бысик</a:t>
            </a:r>
            <a:r>
              <a:rPr lang="ru-RU" sz="1100" dirty="0"/>
              <a:t>, В.С. Евтюхова, М.А. </a:t>
            </a:r>
            <a:r>
              <a:rPr lang="ru-RU" sz="1100" dirty="0" err="1"/>
              <a:t>Пинская</a:t>
            </a:r>
            <a:r>
              <a:rPr lang="ru-RU" sz="1100" dirty="0"/>
              <a:t>». С </a:t>
            </a:r>
            <a:r>
              <a:rPr lang="ru-RU" sz="1100" dirty="0" smtClean="0"/>
              <a:t>материалами можно </a:t>
            </a:r>
            <a:r>
              <a:rPr lang="ru-RU" sz="1100" dirty="0"/>
              <a:t>ознакомиться по ссылке: </a:t>
            </a:r>
            <a:r>
              <a:rPr lang="ru-RU" sz="1100" dirty="0">
                <a:hlinkClick r:id="rId2"/>
              </a:rPr>
              <a:t>https://</a:t>
            </a:r>
            <a:r>
              <a:rPr lang="ru-RU" sz="1100" dirty="0" smtClean="0">
                <a:hlinkClick r:id="rId2"/>
              </a:rPr>
              <a:t>publications.hse.ru/books/228134203</a:t>
            </a:r>
            <a:r>
              <a:rPr lang="ru-RU" sz="1100" dirty="0" smtClean="0"/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100" dirty="0" err="1"/>
              <a:t>Внутришкольная</a:t>
            </a:r>
            <a:r>
              <a:rPr lang="ru-RU" sz="1100" dirty="0"/>
              <a:t> система профилактики учебной </a:t>
            </a:r>
            <a:r>
              <a:rPr lang="ru-RU" sz="1100" dirty="0" err="1"/>
              <a:t>неуспешности</a:t>
            </a:r>
            <a:r>
              <a:rPr lang="ru-RU" sz="1100" dirty="0"/>
              <a:t>: методические рекомендации / авт.-сост. О.В. Созонтова – Липецк: ГАУДПО ЛО «ИРО», 2022. – 76 с.</a:t>
            </a:r>
            <a:r>
              <a:rPr lang="en-US" sz="1100" dirty="0" smtClean="0">
                <a:hlinkClick r:id="rId3"/>
              </a:rPr>
              <a:t>https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vk.com/doc331892717_668214289?hash=9GCOoHs6YvgcXRcaWyyJrbqp4JuvljtMfLk59IBKruw&amp;dl=TQ5rARzq5TLpVmWAFSvqQE6z2zBIjLAQ3i5wLHI02c4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7894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79" y="411471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/>
              <a:t>Успех </a:t>
            </a:r>
            <a:r>
              <a:rPr lang="ru-RU" sz="3200" dirty="0" smtClean="0"/>
              <a:t>ученика -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1563"/>
            <a:ext cx="8229600" cy="16127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>
                <a:solidFill>
                  <a:srgbClr val="002060"/>
                </a:solidFill>
              </a:rPr>
              <a:t>это итог совместного труда педагога, обучающегося и родителей, результат их сотрудничества, соавторства, общего творческого и </a:t>
            </a:r>
            <a:r>
              <a:rPr lang="ru-RU" dirty="0" smtClean="0">
                <a:solidFill>
                  <a:srgbClr val="002060"/>
                </a:solidFill>
              </a:rPr>
              <a:t>исследовательского </a:t>
            </a:r>
            <a:r>
              <a:rPr lang="ru-RU" dirty="0">
                <a:solidFill>
                  <a:srgbClr val="002060"/>
                </a:solidFill>
              </a:rPr>
              <a:t>поиска.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320" y="5805264"/>
            <a:ext cx="841625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Каждая победа, даже небольшой успех рождает желание идти вперёд, покорять новые вершины знаний,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самоутверждаться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обществе.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7" y="2814339"/>
            <a:ext cx="3872639" cy="27801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34" y="2772494"/>
            <a:ext cx="4312766" cy="28366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147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19008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</a:rPr>
              <a:t>С</a:t>
            </a:r>
            <a:r>
              <a:rPr lang="ru-RU" sz="3200" dirty="0" smtClean="0">
                <a:solidFill>
                  <a:srgbClr val="C00000"/>
                </a:solidFill>
              </a:rPr>
              <a:t>троим лесенку </a:t>
            </a:r>
            <a:r>
              <a:rPr lang="ru-RU" sz="3200" dirty="0">
                <a:solidFill>
                  <a:srgbClr val="C00000"/>
                </a:solidFill>
              </a:rPr>
              <a:t>успеха </a:t>
            </a:r>
            <a:r>
              <a:rPr lang="ru-RU" sz="3200" dirty="0" smtClean="0">
                <a:solidFill>
                  <a:srgbClr val="C00000"/>
                </a:solidFill>
              </a:rPr>
              <a:t>для наших детей…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1" y="1052736"/>
            <a:ext cx="7901336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7" y="5651956"/>
            <a:ext cx="849694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solidFill>
                  <a:srgbClr val="C00000"/>
                </a:solidFill>
              </a:rPr>
              <a:t>Методические материалы для </a:t>
            </a:r>
            <a:r>
              <a:rPr lang="ru-RU" sz="1200" i="1" dirty="0" smtClean="0">
                <a:solidFill>
                  <a:srgbClr val="C00000"/>
                </a:solidFill>
              </a:rPr>
              <a:t>учителя </a:t>
            </a:r>
          </a:p>
          <a:p>
            <a:pPr algn="r"/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://edsoo.ru/wp-content/uploads/2023/08/</a:t>
            </a:r>
            <a:r>
              <a:rPr lang="ru-RU" sz="1200" dirty="0">
                <a:hlinkClick r:id="rId3"/>
              </a:rPr>
              <a:t>Методические-материалы-с-презентациями-Учитель-и-ученик-в-современной-школе.</a:t>
            </a:r>
            <a:r>
              <a:rPr lang="en-US" sz="1200" dirty="0" smtClean="0">
                <a:hlinkClick r:id="rId3"/>
              </a:rPr>
              <a:t>pdf</a:t>
            </a:r>
            <a:r>
              <a:rPr lang="ru-RU" sz="1200" dirty="0" smtClean="0"/>
              <a:t>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5229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Мотивация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Мотив</a:t>
            </a:r>
            <a:r>
              <a:rPr lang="ru-RU" dirty="0"/>
              <a:t> как выражение обучающимся потребности к познанию, его </a:t>
            </a:r>
            <a:r>
              <a:rPr lang="ru-RU" dirty="0" err="1"/>
              <a:t>самоустановка</a:t>
            </a:r>
            <a:r>
              <a:rPr lang="ru-RU" dirty="0"/>
              <a:t>: «хочу узнавать новое, знаю, что может быть </a:t>
            </a:r>
            <a:r>
              <a:rPr lang="ru-RU" dirty="0" smtClean="0"/>
              <a:t>трудно, понимаю</a:t>
            </a:r>
            <a:r>
              <a:rPr lang="ru-RU" dirty="0"/>
              <a:t>, что труд и трудно – однокоренные слова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Учащиеся, которые приняли мотив как установку к </a:t>
            </a:r>
            <a:r>
              <a:rPr lang="ru-RU" dirty="0" smtClean="0"/>
              <a:t>важной деятельности</a:t>
            </a:r>
            <a:r>
              <a:rPr lang="ru-RU" dirty="0"/>
              <a:t>, меняют отношение к возникающим </a:t>
            </a:r>
            <a:r>
              <a:rPr lang="ru-RU" dirty="0" smtClean="0"/>
              <a:t>трудностям и </a:t>
            </a:r>
            <a:r>
              <a:rPr lang="ru-RU" dirty="0"/>
              <a:t>их преодолению. Кстати, выполняется одна из целей </a:t>
            </a:r>
            <a:r>
              <a:rPr lang="ru-RU" dirty="0" smtClean="0"/>
              <a:t>образования, прописанных во </a:t>
            </a:r>
            <a:r>
              <a:rPr lang="ru-RU" dirty="0" smtClean="0">
                <a:solidFill>
                  <a:srgbClr val="00B050"/>
                </a:solidFill>
              </a:rPr>
              <a:t>ФГОС – </a:t>
            </a:r>
            <a:r>
              <a:rPr lang="ru-RU" dirty="0">
                <a:solidFill>
                  <a:srgbClr val="00B050"/>
                </a:solidFill>
              </a:rPr>
              <a:t>«осознание ценности познания».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373216"/>
            <a:ext cx="807524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b="1" dirty="0" smtClean="0"/>
              <a:t>Педсовет</a:t>
            </a:r>
            <a:r>
              <a:rPr lang="ru-RU" sz="1200" b="1" dirty="0"/>
              <a:t>. Формирование учебной </a:t>
            </a:r>
            <a:r>
              <a:rPr lang="ru-RU" sz="1200" b="1" dirty="0" smtClean="0"/>
              <a:t>мотивации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vk.com/doc331892717_668214291?hash=O4YZnKGFP3gE0UVAivtVFFDMdqdFFkKNbHGX880GkQD&amp;dl=bDqXEsXh2Rde02lTEF0ER7tA8gO9VB7IRMm7ComPI54</a:t>
            </a:r>
            <a:endParaRPr lang="ru-RU" sz="1200" dirty="0" smtClean="0"/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/>
              <a:t>Сценарий педсовета «Как повысить учебную мотивация </a:t>
            </a:r>
            <a:r>
              <a:rPr lang="ru-RU" sz="1200" dirty="0" smtClean="0"/>
              <a:t>обучающихся»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vk.com/doc331892717_668214292?hash=JCO1COxPwh4GMKUzfeZ0VlLjc65kgZRzHn1ctqwzKMw&amp;dl=7EvggvZHPO0pnRNQmEqeqWw9VTdVXmrfY47L96aeEPH</a:t>
            </a:r>
            <a:r>
              <a:rPr lang="ru-RU" sz="1200" smtClean="0"/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748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Учебная самостоятельность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Учебная самостоятельность как фактор предупреждения типичных затруднений школьников.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>
                <a:solidFill>
                  <a:srgbClr val="FF0000"/>
                </a:solidFill>
              </a:rPr>
              <a:t>проявляются трудности</a:t>
            </a:r>
            <a:r>
              <a:rPr lang="ru-RU" dirty="0"/>
              <a:t>, связанные с несамостоятельностью школьника?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6175268"/>
              </p:ext>
            </p:extLst>
          </p:nvPr>
        </p:nvGraphicFramePr>
        <p:xfrm>
          <a:off x="457200" y="2420888"/>
          <a:ext cx="85792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55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Рефлексия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Ещё один феномен учебной деятельности – </a:t>
            </a:r>
            <a:r>
              <a:rPr lang="ru-RU" i="1" dirty="0" smtClean="0">
                <a:solidFill>
                  <a:srgbClr val="00B050"/>
                </a:solidFill>
              </a:rPr>
              <a:t>рефлексия</a:t>
            </a:r>
            <a:r>
              <a:rPr lang="ru-RU" dirty="0" smtClean="0"/>
              <a:t>, развитие и </a:t>
            </a:r>
            <a:r>
              <a:rPr lang="ru-RU" dirty="0"/>
              <a:t>совершенствование которой обеспечивает именно учебная деятельность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i="1" dirty="0">
                <a:solidFill>
                  <a:srgbClr val="00B050"/>
                </a:solidFill>
              </a:rPr>
              <a:t>Рефлексия</a:t>
            </a:r>
            <a:r>
              <a:rPr lang="ru-RU" dirty="0"/>
              <a:t> как процесс контроля и оценки результата достижения </a:t>
            </a:r>
            <a:r>
              <a:rPr lang="ru-RU" dirty="0" smtClean="0"/>
              <a:t>учебной задачи </a:t>
            </a:r>
            <a:r>
              <a:rPr lang="ru-RU" dirty="0">
                <a:solidFill>
                  <a:srgbClr val="C00000"/>
                </a:solidFill>
              </a:rPr>
              <a:t>(что сделано?) </a:t>
            </a:r>
            <a:r>
              <a:rPr lang="ru-RU" dirty="0"/>
              <a:t>и процесса ее решения </a:t>
            </a:r>
            <a:r>
              <a:rPr lang="ru-RU" dirty="0">
                <a:solidFill>
                  <a:srgbClr val="C00000"/>
                </a:solidFill>
              </a:rPr>
              <a:t>(как сделано?) </a:t>
            </a:r>
            <a:r>
              <a:rPr lang="ru-RU" dirty="0" smtClean="0"/>
              <a:t>является проявлением </a:t>
            </a:r>
            <a:r>
              <a:rPr lang="ru-RU" dirty="0"/>
              <a:t>аналитического отношения к собственной </a:t>
            </a:r>
            <a:r>
              <a:rPr lang="ru-RU" dirty="0" smtClean="0"/>
              <a:t>деятельности, то </a:t>
            </a:r>
            <a:r>
              <a:rPr lang="ru-RU" dirty="0"/>
              <a:t>есть способности обучающегося </a:t>
            </a:r>
            <a:r>
              <a:rPr lang="ru-RU" i="1" dirty="0" smtClean="0"/>
              <a:t>самостоятельно прослеживать удержание </a:t>
            </a:r>
            <a:r>
              <a:rPr lang="ru-RU" i="1" dirty="0"/>
              <a:t>учебной задачи, предвидеть трудности, находить </a:t>
            </a:r>
            <a:r>
              <a:rPr lang="ru-RU" i="1" dirty="0" smtClean="0"/>
              <a:t>причину возникающих </a:t>
            </a:r>
            <a:r>
              <a:rPr lang="ru-RU" i="1" dirty="0"/>
              <a:t>ошибок</a:t>
            </a:r>
            <a:r>
              <a:rPr lang="ru-RU" dirty="0"/>
              <a:t>. Понятно, что все эти качества </a:t>
            </a:r>
            <a:r>
              <a:rPr lang="ru-RU" dirty="0">
                <a:solidFill>
                  <a:srgbClr val="00B050"/>
                </a:solidFill>
              </a:rPr>
              <a:t>положительно влияют </a:t>
            </a:r>
            <a:r>
              <a:rPr lang="ru-RU" dirty="0" smtClean="0">
                <a:solidFill>
                  <a:srgbClr val="00B050"/>
                </a:solidFill>
              </a:rPr>
              <a:t>на успеваемость </a:t>
            </a:r>
            <a:r>
              <a:rPr lang="ru-RU" dirty="0"/>
              <a:t>школьника и отражают его характеристику как </a:t>
            </a:r>
            <a:r>
              <a:rPr lang="ru-RU" dirty="0" smtClean="0"/>
              <a:t>субъекта учебно-познавательной </a:t>
            </a:r>
            <a:r>
              <a:rPr lang="ru-RU" dirty="0"/>
              <a:t>деятельности.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387" y="326657"/>
            <a:ext cx="2142613" cy="119734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0724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990600"/>
          </a:xfrm>
        </p:spPr>
        <p:txBody>
          <a:bodyPr>
            <a:noAutofit/>
          </a:bodyPr>
          <a:lstStyle/>
          <a:p>
            <a:r>
              <a:rPr lang="ru-RU" sz="3200" dirty="0"/>
              <a:t>Возможные </a:t>
            </a:r>
            <a:r>
              <a:rPr lang="ru-RU" sz="3200" dirty="0" smtClean="0"/>
              <a:t>ступеньки?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Успех </a:t>
            </a:r>
            <a:r>
              <a:rPr lang="ru-RU" dirty="0"/>
              <a:t>моих уроков – в </a:t>
            </a:r>
            <a:r>
              <a:rPr lang="ru-RU" dirty="0">
                <a:solidFill>
                  <a:srgbClr val="00B050"/>
                </a:solidFill>
              </a:rPr>
              <a:t>сотрудничестве</a:t>
            </a:r>
            <a:r>
              <a:rPr lang="ru-RU" dirty="0"/>
              <a:t> с детьми.</a:t>
            </a:r>
          </a:p>
          <a:p>
            <a:r>
              <a:rPr lang="ru-RU" dirty="0" smtClean="0"/>
              <a:t>Эффективное </a:t>
            </a:r>
            <a:r>
              <a:rPr lang="ru-RU" dirty="0">
                <a:solidFill>
                  <a:srgbClr val="00B050"/>
                </a:solidFill>
              </a:rPr>
              <a:t>взаимодействие с родителями </a:t>
            </a:r>
            <a:r>
              <a:rPr lang="ru-RU" dirty="0"/>
              <a:t>– условие успешности.</a:t>
            </a:r>
          </a:p>
          <a:p>
            <a:r>
              <a:rPr lang="ru-RU" dirty="0" smtClean="0"/>
              <a:t>Восприимчивость </a:t>
            </a:r>
            <a:r>
              <a:rPr lang="ru-RU" dirty="0"/>
              <a:t>к </a:t>
            </a:r>
            <a:r>
              <a:rPr lang="ru-RU" dirty="0">
                <a:solidFill>
                  <a:srgbClr val="00B050"/>
                </a:solidFill>
              </a:rPr>
              <a:t>инновациям</a:t>
            </a:r>
            <a:r>
              <a:rPr lang="ru-RU" dirty="0"/>
              <a:t> – обязательное условие успеха.</a:t>
            </a:r>
          </a:p>
          <a:p>
            <a:r>
              <a:rPr lang="ru-RU" dirty="0" err="1" smtClean="0"/>
              <a:t>Тренинговое</a:t>
            </a:r>
            <a:r>
              <a:rPr lang="ru-RU" dirty="0" smtClean="0"/>
              <a:t> </a:t>
            </a:r>
            <a:r>
              <a:rPr lang="ru-RU" dirty="0"/>
              <a:t>занятие для учащихся выпускных классов " Формула успеха ". Выполняется одна из целей образования, прописанных в стандарте – «</a:t>
            </a:r>
            <a:r>
              <a:rPr lang="ru-RU" dirty="0">
                <a:solidFill>
                  <a:srgbClr val="00B050"/>
                </a:solidFill>
              </a:rPr>
              <a:t>осознание ценности познания</a:t>
            </a:r>
            <a:r>
              <a:rPr lang="ru-RU" dirty="0"/>
              <a:t>».</a:t>
            </a:r>
          </a:p>
          <a:p>
            <a:r>
              <a:rPr lang="ru-RU" dirty="0" smtClean="0"/>
              <a:t>Организация </a:t>
            </a:r>
            <a:r>
              <a:rPr lang="ru-RU" dirty="0" err="1">
                <a:solidFill>
                  <a:srgbClr val="00B050"/>
                </a:solidFill>
              </a:rPr>
              <a:t>профориентационной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работы, как мера повышения мотивации.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653136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Одаренность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 столах вспомогательные материалы/буклеты)</a:t>
            </a:r>
          </a:p>
          <a:p>
            <a:pPr indent="450215" algn="just" fontAlgn="base">
              <a:spcAft>
                <a:spcPts val="0"/>
              </a:spcAft>
            </a:pPr>
            <a:r>
              <a:rPr lang="ru-RU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Ваш успешный опыт: строим лестницу</a:t>
            </a:r>
          </a:p>
          <a:p>
            <a:pPr indent="450215" algn="just" fontAlgn="base"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мнениями по поводу педагогических поисков и опыта 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применения.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9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Письмо КО </a:t>
            </a:r>
            <a:r>
              <a:rPr lang="ru-RU" sz="3200" dirty="0">
                <a:solidFill>
                  <a:srgbClr val="C00000"/>
                </a:solidFill>
              </a:rPr>
              <a:t>от </a:t>
            </a:r>
            <a:r>
              <a:rPr lang="ru-RU" sz="3200" dirty="0" smtClean="0">
                <a:solidFill>
                  <a:srgbClr val="C00000"/>
                </a:solidFill>
              </a:rPr>
              <a:t>04.03.2024 </a:t>
            </a:r>
            <a:r>
              <a:rPr lang="ru-RU" sz="3200" dirty="0">
                <a:solidFill>
                  <a:srgbClr val="C00000"/>
                </a:solidFill>
              </a:rPr>
              <a:t>года № </a:t>
            </a:r>
            <a:r>
              <a:rPr lang="ru-RU" sz="3200" dirty="0" err="1" smtClean="0">
                <a:solidFill>
                  <a:srgbClr val="C00000"/>
                </a:solidFill>
              </a:rPr>
              <a:t>хх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6" y="1524000"/>
            <a:ext cx="3752850" cy="5067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27" y="1772816"/>
            <a:ext cx="3846333" cy="48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4930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Мировой педагогический опыт показывает, что вера в </a:t>
            </a:r>
            <a:r>
              <a:rPr lang="ru-RU" dirty="0" smtClean="0"/>
              <a:t>возможности воспитанника, помноженная</a:t>
            </a:r>
            <a:r>
              <a:rPr lang="ru-RU" dirty="0"/>
              <a:t> </a:t>
            </a:r>
            <a:r>
              <a:rPr lang="ru-RU" dirty="0" smtClean="0"/>
              <a:t>на</a:t>
            </a:r>
            <a:r>
              <a:rPr lang="ru-RU" dirty="0"/>
              <a:t> </a:t>
            </a:r>
            <a:r>
              <a:rPr lang="ru-RU" dirty="0" smtClean="0"/>
              <a:t>мастерство</a:t>
            </a:r>
            <a:r>
              <a:rPr lang="ru-RU" dirty="0"/>
              <a:t> </a:t>
            </a:r>
            <a:r>
              <a:rPr lang="ru-RU" dirty="0" smtClean="0"/>
              <a:t>способна </a:t>
            </a:r>
            <a:r>
              <a:rPr lang="ru-RU" dirty="0"/>
              <a:t>творить педагогические чудеса. В жизни часто </a:t>
            </a:r>
            <a:r>
              <a:rPr lang="ru-RU" dirty="0" smtClean="0"/>
              <a:t>оказывается важно </a:t>
            </a:r>
            <a:r>
              <a:rPr lang="ru-RU" dirty="0"/>
              <a:t>даже не то, что дала человеку природа, а то, что он сам </a:t>
            </a:r>
            <a:r>
              <a:rPr lang="ru-RU" dirty="0" smtClean="0"/>
              <a:t>сумел сделать </a:t>
            </a:r>
            <a:r>
              <a:rPr lang="ru-RU" dirty="0"/>
              <a:t>с тем даром, который </a:t>
            </a:r>
            <a:r>
              <a:rPr lang="ru-RU" dirty="0" smtClean="0"/>
              <a:t>имеет.</a:t>
            </a:r>
          </a:p>
          <a:p>
            <a:endParaRPr lang="ru-RU" sz="2000" i="1" dirty="0">
              <a:solidFill>
                <a:srgbClr val="0070C0"/>
              </a:solidFill>
            </a:endParaRPr>
          </a:p>
          <a:p>
            <a:endParaRPr lang="ru-RU" sz="2000" i="1" dirty="0" smtClean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Александр Ильич Савенков – российский психолог, член-корреспондент РАО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272808" cy="13681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Успешный ученик = успешный учитель!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997303"/>
              </p:ext>
            </p:extLst>
          </p:nvPr>
        </p:nvGraphicFramePr>
        <p:xfrm>
          <a:off x="683568" y="2486404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61" y="148695"/>
            <a:ext cx="1341743" cy="10480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28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Проектные команды </a:t>
            </a:r>
            <a:r>
              <a:rPr lang="ru-RU" sz="3200" dirty="0" smtClean="0">
                <a:solidFill>
                  <a:srgbClr val="C00000"/>
                </a:solidFill>
              </a:rPr>
              <a:t>ОО: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32318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5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ru-RU" sz="3200" dirty="0"/>
              <a:t>«Школьные театры: векторы развития»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47179"/>
            <a:ext cx="8229600" cy="16796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Эффективное </a:t>
            </a:r>
            <a:r>
              <a:rPr lang="ru-RU" dirty="0">
                <a:solidFill>
                  <a:srgbClr val="002060"/>
                </a:solidFill>
              </a:rPr>
              <a:t>использование имеющихся ресурсов ОО в решении актуальных задач повышения качества образования в рамках федерального проекта «Успех каждого ребенка» национального проекта «Образование».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" y="1179262"/>
            <a:ext cx="4330824" cy="3001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0717"/>
            <a:ext cx="3919711" cy="38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«Школьные театры</a:t>
            </a:r>
            <a:r>
              <a:rPr lang="ru-RU" sz="3600" dirty="0" smtClean="0"/>
              <a:t>»</a:t>
            </a:r>
            <a:r>
              <a:rPr lang="en-US" sz="3600" dirty="0"/>
              <a:t> </a:t>
            </a:r>
            <a:r>
              <a:rPr lang="en-US" sz="3200" dirty="0">
                <a:hlinkClick r:id="rId2"/>
              </a:rPr>
              <a:t>https://vcht.center/metodcenter/shkolnye-teatry</a:t>
            </a:r>
            <a:r>
              <a:rPr lang="en-US" sz="3200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1260"/>
            <a:ext cx="8229600" cy="42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Полезные ссылки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99252"/>
              </p:ext>
            </p:extLst>
          </p:nvPr>
        </p:nvGraphicFramePr>
        <p:xfrm>
          <a:off x="432638" y="1700808"/>
          <a:ext cx="3707314" cy="1296144"/>
        </p:xfrm>
        <a:graphic>
          <a:graphicData uri="http://schemas.openxmlformats.org/drawingml/2006/table">
            <a:tbl>
              <a:tblPr/>
              <a:tblGrid>
                <a:gridCol w="3707314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1600" u="sng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Всероссийский проект «Школьная классика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»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https://</a:t>
                      </a:r>
                      <a:r>
                        <a:rPr lang="ru-RU" sz="1600" u="sng" dirty="0" err="1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рдш.рф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/</a:t>
                      </a:r>
                      <a:r>
                        <a:rPr lang="en-US" sz="1600" u="sng" dirty="0" smtClean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competition/2754</a:t>
                      </a:r>
                      <a:r>
                        <a:rPr lang="ru-RU" sz="1600" u="sng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</a:txBody>
                  <a:tcPr marL="82210" marR="82210" marT="41105" marB="411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6436" y="4653136"/>
            <a:ext cx="3457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rgbClr val="C00000"/>
                </a:solidFill>
                <a:latin typeface="-apple-system"/>
                <a:hlinkClick r:id="rId3"/>
              </a:rPr>
              <a:t>«</a:t>
            </a:r>
            <a:r>
              <a:rPr lang="ru-RU" sz="1600" u="sng" dirty="0" err="1">
                <a:solidFill>
                  <a:srgbClr val="C00000"/>
                </a:solidFill>
                <a:latin typeface="-apple-system"/>
                <a:hlinkClick r:id="rId3"/>
              </a:rPr>
              <a:t>Знание.Театр</a:t>
            </a:r>
            <a:r>
              <a:rPr lang="ru-RU" sz="1600" u="sng" dirty="0">
                <a:solidFill>
                  <a:srgbClr val="C00000"/>
                </a:solidFill>
                <a:latin typeface="-apple-system"/>
                <a:hlinkClick r:id="rId3"/>
              </a:rPr>
              <a:t>». Регистрация театральных коллективов в проекте и в конкурсе </a:t>
            </a:r>
            <a:r>
              <a:rPr lang="ru-RU" sz="1600" u="sng" dirty="0" smtClean="0">
                <a:solidFill>
                  <a:srgbClr val="C00000"/>
                </a:solidFill>
                <a:latin typeface="-apple-system"/>
                <a:hlinkClick r:id="rId3"/>
              </a:rPr>
              <a:t>постановок</a:t>
            </a:r>
            <a:endParaRPr lang="ru-RU" sz="1600" u="sng" dirty="0" smtClean="0">
              <a:solidFill>
                <a:srgbClr val="C00000"/>
              </a:solidFill>
              <a:latin typeface="-apple-system"/>
            </a:endParaRPr>
          </a:p>
          <a:p>
            <a:r>
              <a:rPr lang="en-US" sz="1600" dirty="0">
                <a:hlinkClick r:id="rId4"/>
              </a:rPr>
              <a:t>https://theatre.znanierussia.ru</a:t>
            </a:r>
            <a:r>
              <a:rPr lang="en-US" sz="1600" dirty="0" smtClean="0">
                <a:hlinkClick r:id="rId4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1412776"/>
            <a:ext cx="4970104" cy="2340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508" y="4131009"/>
            <a:ext cx="5226943" cy="21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Методические </a:t>
            </a:r>
            <a:r>
              <a:rPr lang="ru-RU" sz="3200" dirty="0" smtClean="0"/>
              <a:t>материалы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598621"/>
              </p:ext>
            </p:extLst>
          </p:nvPr>
        </p:nvGraphicFramePr>
        <p:xfrm>
          <a:off x="457200" y="1524000"/>
          <a:ext cx="8229600" cy="422749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542229">
                <a:tc>
                  <a:txBody>
                    <a:bodyPr/>
                    <a:lstStyle/>
                    <a:p>
                      <a:r>
                        <a:rPr lang="ru-RU" sz="16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Учебно-методическое пособие — Театральная педагогика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r>
                        <a:rPr lang="ru-RU" sz="16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Методические рекомендации по воспроизведению рок-оратории «Молодая гвардия. Черный январь 1943 года» в общеобразовательных организациях Российской Федерации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r>
                        <a:rPr lang="ru-RU" sz="1600" u="sng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Видеоуроки</a:t>
                      </a:r>
                      <a:r>
                        <a:rPr lang="ru-RU" sz="16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. Театральный институт имени Бориса Щукина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r>
                        <a:rPr lang="ru-RU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Перечень оцифрованных спектаклей, размещенных на портале «</a:t>
                      </a:r>
                      <a:r>
                        <a:rPr lang="ru-RU" sz="1600" b="1" u="sng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Культура.рф</a:t>
                      </a:r>
                      <a:r>
                        <a:rPr lang="ru-RU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»</a:t>
                      </a:r>
                      <a:endParaRPr lang="ru-RU" sz="1600" b="1" dirty="0">
                        <a:effectLst/>
                        <a:latin typeface="+mn-lt"/>
                      </a:endParaRPr>
                    </a:p>
                    <a:p>
                      <a:r>
                        <a:rPr lang="ru-RU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Перечень театральных постановок, рекомендуемых для совместного просмотра с детьми, и размещенных на портале </a:t>
                      </a:r>
                      <a:r>
                        <a:rPr lang="ru-RU" sz="1600" b="1" u="sng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Культура.РФ</a:t>
                      </a:r>
                      <a:endParaRPr lang="ru-RU" sz="1600" b="1" u="sng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ru-RU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Методика и организация театрализованной деятельности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Библиотека журнала Методист — Школа! Занавес!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Учебно-методическое пособие — Театр детей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Сборник №2 пьес, инсценировок для школьных театров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Сборник пьес, инсценировок для школьных театров и перечень театральных постановок для совместного просмотра с детьми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Методические рекомендации. Интеграция содержания предметов «Литература» и «История» с деятельностью школьных театров. 5-9 классы</a:t>
                      </a:r>
                      <a:endParaRPr lang="ru-RU" sz="1600" b="1" i="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2210" marR="82210" marT="41105" marB="411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6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vcht.center/wp-content/uploads/Spektakli_Kultura.rf.pdf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575" y="1772816"/>
            <a:ext cx="8901049" cy="42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А.П. </a:t>
            </a:r>
            <a:r>
              <a:rPr lang="ru-RU" sz="3200" dirty="0" smtClean="0"/>
              <a:t>Чехов</a:t>
            </a:r>
            <a:r>
              <a:rPr lang="ru-RU" sz="3200" dirty="0"/>
              <a:t>. Пьеса " </a:t>
            </a:r>
            <a:r>
              <a:rPr lang="ru-RU" sz="3200" dirty="0" smtClean="0"/>
              <a:t>Вишневый сад»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643" y="1600200"/>
            <a:ext cx="7722713" cy="48768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7740352" y="62179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0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4599</TotalTime>
  <Words>1079</Words>
  <Application>Microsoft Office PowerPoint</Application>
  <PresentationFormat>Экран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Times New Roman</vt:lpstr>
      <vt:lpstr>Ясность</vt:lpstr>
      <vt:lpstr>Круглый стол на тему «Мои ученики активные и успешные - формула успеха»         МБОУ «Мгинская СОШ»</vt:lpstr>
      <vt:lpstr>Письмо КО от 04.03.2024 года № хх</vt:lpstr>
      <vt:lpstr>Проектные команды ОО:</vt:lpstr>
      <vt:lpstr>«Школьные театры: векторы развития»</vt:lpstr>
      <vt:lpstr>«Школьные театры» https://vcht.center/metodcenter/shkolnye-teatry/ </vt:lpstr>
      <vt:lpstr>Полезные ссылки</vt:lpstr>
      <vt:lpstr>Методические материалы </vt:lpstr>
      <vt:lpstr>https://vcht.center/wp-content/uploads/Spektakli_Kultura.rf.pdf </vt:lpstr>
      <vt:lpstr>А.П. Чехов. Пьеса " Вишневый сад»</vt:lpstr>
      <vt:lpstr>https://vcht.center/wp-content/uploads/2022/02/Prilozhenie-3.pdf</vt:lpstr>
      <vt:lpstr>https://vcht.center/wp-content/uploads/Metodrekomendatsii_Integratsiya-soderzhaniya-predmetov.pdf </vt:lpstr>
      <vt:lpstr>Школьный театр –  это особый мир в пространстве ОО</vt:lpstr>
      <vt:lpstr>Профилактика неуспешности</vt:lpstr>
      <vt:lpstr>Успех ученика - </vt:lpstr>
      <vt:lpstr>Презентация PowerPoint</vt:lpstr>
      <vt:lpstr>Мотивация</vt:lpstr>
      <vt:lpstr>Учебная самостоятельность </vt:lpstr>
      <vt:lpstr>Рефлексия</vt:lpstr>
      <vt:lpstr>Возможные ступеньки? </vt:lpstr>
      <vt:lpstr>Цитата:</vt:lpstr>
      <vt:lpstr>Успешный ученик = успешный учитель!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Установочное совещание по организации сетевого наставничества в муниципальной образовательной системе в 2023-2024 учебном году.</dc:title>
  <dc:creator>Светлана</dc:creator>
  <cp:lastModifiedBy>Acer</cp:lastModifiedBy>
  <cp:revision>65</cp:revision>
  <dcterms:created xsi:type="dcterms:W3CDTF">2023-10-03T07:46:27Z</dcterms:created>
  <dcterms:modified xsi:type="dcterms:W3CDTF">2024-03-27T05:55:12Z</dcterms:modified>
</cp:coreProperties>
</file>