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93" r:id="rId4"/>
    <p:sldId id="272" r:id="rId5"/>
    <p:sldId id="271" r:id="rId6"/>
    <p:sldId id="290" r:id="rId7"/>
    <p:sldId id="291" r:id="rId8"/>
    <p:sldId id="29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09733-A23A-45A8-B220-AF14B16503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1B3C5-9D38-4217-972E-0D14348A79D2}">
      <dgm:prSet/>
      <dgm:spPr/>
      <dgm:t>
        <a:bodyPr/>
        <a:lstStyle/>
        <a:p>
          <a:pPr rtl="0"/>
          <a:r>
            <a:rPr lang="ru-RU" dirty="0" smtClean="0"/>
            <a:t>По результатам диагностики (идентификации) представлен </a:t>
          </a:r>
          <a:r>
            <a:rPr lang="ru-RU" dirty="0" smtClean="0">
              <a:solidFill>
                <a:srgbClr val="00B0F0"/>
              </a:solidFill>
            </a:rPr>
            <a:t>аналитический отчет </a:t>
          </a:r>
          <a:r>
            <a:rPr lang="ru-RU" dirty="0" smtClean="0"/>
            <a:t>с учетом региональных показателей и контекстных данных, включающий аналитику в целом по Ленинградской области, а также отдельно по каждому из 18 муниципалитетов.</a:t>
          </a:r>
          <a:endParaRPr lang="ru-RU" dirty="0"/>
        </a:p>
      </dgm:t>
    </dgm:pt>
    <dgm:pt modelId="{357527A1-B1D0-4320-92CB-A893AB763F14}" type="parTrans" cxnId="{CCB05F41-9D78-482B-B8F5-43C2E73814B5}">
      <dgm:prSet/>
      <dgm:spPr/>
      <dgm:t>
        <a:bodyPr/>
        <a:lstStyle/>
        <a:p>
          <a:endParaRPr lang="ru-RU"/>
        </a:p>
      </dgm:t>
    </dgm:pt>
    <dgm:pt modelId="{203C8C43-C980-4A30-A8E8-62657C4F737E}" type="sibTrans" cxnId="{CCB05F41-9D78-482B-B8F5-43C2E73814B5}">
      <dgm:prSet/>
      <dgm:spPr/>
      <dgm:t>
        <a:bodyPr/>
        <a:lstStyle/>
        <a:p>
          <a:endParaRPr lang="ru-RU"/>
        </a:p>
      </dgm:t>
    </dgm:pt>
    <dgm:pt modelId="{3EB1E73E-3F49-4D65-8D40-4EF3B5F538D1}">
      <dgm:prSet/>
      <dgm:spPr/>
      <dgm:t>
        <a:bodyPr/>
        <a:lstStyle/>
        <a:p>
          <a:pPr rtl="0"/>
          <a:r>
            <a:rPr lang="ru-RU" dirty="0" smtClean="0"/>
            <a:t>По результатам диагностики (идентификации) разработаны </a:t>
          </a:r>
          <a:r>
            <a:rPr lang="ru-RU" dirty="0" smtClean="0">
              <a:solidFill>
                <a:srgbClr val="00B0F0"/>
              </a:solidFill>
            </a:rPr>
            <a:t>адресные методические рекомендации </a:t>
          </a:r>
          <a:r>
            <a:rPr lang="ru-RU" dirty="0" smtClean="0"/>
            <a:t>для руководителей муниципальных органов управления образованием, муниципальных методических служб, </a:t>
          </a:r>
          <a:r>
            <a:rPr lang="ru-RU" dirty="0" smtClean="0">
              <a:solidFill>
                <a:srgbClr val="00B0F0"/>
              </a:solidFill>
            </a:rPr>
            <a:t>руководителей образовательных организаций (8.3. стр.360) .</a:t>
          </a:r>
        </a:p>
      </dgm:t>
    </dgm:pt>
    <dgm:pt modelId="{9E11CF82-5104-41C2-A98B-F59D1BAD3940}" type="parTrans" cxnId="{0C031894-DC78-4F10-9BF2-85670A16EC6D}">
      <dgm:prSet/>
      <dgm:spPr/>
      <dgm:t>
        <a:bodyPr/>
        <a:lstStyle/>
        <a:p>
          <a:endParaRPr lang="ru-RU"/>
        </a:p>
      </dgm:t>
    </dgm:pt>
    <dgm:pt modelId="{8F404537-17F6-4922-8502-32C93A369AD0}" type="sibTrans" cxnId="{0C031894-DC78-4F10-9BF2-85670A16EC6D}">
      <dgm:prSet/>
      <dgm:spPr/>
      <dgm:t>
        <a:bodyPr/>
        <a:lstStyle/>
        <a:p>
          <a:endParaRPr lang="ru-RU"/>
        </a:p>
      </dgm:t>
    </dgm:pt>
    <dgm:pt modelId="{6869EA0E-90AB-43CB-87FA-78776AE39998}">
      <dgm:prSet/>
      <dgm:spPr/>
      <dgm:t>
        <a:bodyPr/>
        <a:lstStyle/>
        <a:p>
          <a:pPr rtl="0"/>
          <a:r>
            <a:rPr lang="ru-RU" dirty="0" smtClean="0"/>
            <a:t>Методические рекомендации предполагают </a:t>
          </a:r>
          <a:r>
            <a:rPr lang="ru-RU" dirty="0" smtClean="0">
              <a:solidFill>
                <a:srgbClr val="00B0F0"/>
              </a:solidFill>
            </a:rPr>
            <a:t>конкретные шаги</a:t>
          </a:r>
          <a:r>
            <a:rPr lang="ru-RU" dirty="0" smtClean="0"/>
            <a:t>, направленные на улучшение качества образования в школах с низкими образовательными результатами; школах находящихся </a:t>
          </a:r>
          <a:r>
            <a:rPr lang="ru-RU" dirty="0" smtClean="0">
              <a:solidFill>
                <a:srgbClr val="00B0F0"/>
              </a:solidFill>
            </a:rPr>
            <a:t>в зоне риска по снижению образовательных </a:t>
          </a:r>
          <a:r>
            <a:rPr lang="ru-RU" dirty="0" smtClean="0"/>
            <a:t>результатов; школах, учащиеся которых имеют </a:t>
          </a:r>
          <a:r>
            <a:rPr lang="ru-RU" dirty="0" smtClean="0">
              <a:solidFill>
                <a:srgbClr val="00B0F0"/>
              </a:solidFill>
            </a:rPr>
            <a:t>признаки учебной </a:t>
          </a:r>
          <a:r>
            <a:rPr lang="ru-RU" dirty="0" err="1" smtClean="0">
              <a:solidFill>
                <a:srgbClr val="00B0F0"/>
              </a:solidFill>
            </a:rPr>
            <a:t>неуспешности</a:t>
          </a:r>
          <a:r>
            <a:rPr lang="ru-RU" dirty="0" smtClean="0"/>
            <a:t>.</a:t>
          </a:r>
          <a:endParaRPr lang="ru-RU" dirty="0"/>
        </a:p>
      </dgm:t>
    </dgm:pt>
    <dgm:pt modelId="{B49FBAE7-1B4A-4306-B250-A2EE4D5F11F0}" type="parTrans" cxnId="{F433B032-95E8-4653-8F4F-A8A3634F9384}">
      <dgm:prSet/>
      <dgm:spPr/>
      <dgm:t>
        <a:bodyPr/>
        <a:lstStyle/>
        <a:p>
          <a:endParaRPr lang="ru-RU"/>
        </a:p>
      </dgm:t>
    </dgm:pt>
    <dgm:pt modelId="{3BDB2428-ECFE-41A2-ABC4-C768A0CED8AB}" type="sibTrans" cxnId="{F433B032-95E8-4653-8F4F-A8A3634F9384}">
      <dgm:prSet/>
      <dgm:spPr/>
      <dgm:t>
        <a:bodyPr/>
        <a:lstStyle/>
        <a:p>
          <a:endParaRPr lang="ru-RU"/>
        </a:p>
      </dgm:t>
    </dgm:pt>
    <dgm:pt modelId="{3D8C5E70-7625-47D0-B71C-EA7DD394D5A9}" type="pres">
      <dgm:prSet presAssocID="{09809733-A23A-45A8-B220-AF14B1650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CC80A-1F1F-4552-91E9-A133748547CC}" type="pres">
      <dgm:prSet presAssocID="{75C1B3C5-9D38-4217-972E-0D14348A79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09D9A-1F3F-4C08-88D5-B494E5DD2B97}" type="pres">
      <dgm:prSet presAssocID="{203C8C43-C980-4A30-A8E8-62657C4F737E}" presName="spacer" presStyleCnt="0"/>
      <dgm:spPr/>
    </dgm:pt>
    <dgm:pt modelId="{1347CF3D-4479-4B94-B003-066238C8F38D}" type="pres">
      <dgm:prSet presAssocID="{3EB1E73E-3F49-4D65-8D40-4EF3B5F538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CCE27-304D-426B-9DCD-A68F584BAD42}" type="pres">
      <dgm:prSet presAssocID="{8F404537-17F6-4922-8502-32C93A369AD0}" presName="spacer" presStyleCnt="0"/>
      <dgm:spPr/>
    </dgm:pt>
    <dgm:pt modelId="{60710C4E-E646-4564-8C6A-9C12F67211A7}" type="pres">
      <dgm:prSet presAssocID="{6869EA0E-90AB-43CB-87FA-78776AE3999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05F41-9D78-482B-B8F5-43C2E73814B5}" srcId="{09809733-A23A-45A8-B220-AF14B1650303}" destId="{75C1B3C5-9D38-4217-972E-0D14348A79D2}" srcOrd="0" destOrd="0" parTransId="{357527A1-B1D0-4320-92CB-A893AB763F14}" sibTransId="{203C8C43-C980-4A30-A8E8-62657C4F737E}"/>
    <dgm:cxn modelId="{F433B032-95E8-4653-8F4F-A8A3634F9384}" srcId="{09809733-A23A-45A8-B220-AF14B1650303}" destId="{6869EA0E-90AB-43CB-87FA-78776AE39998}" srcOrd="2" destOrd="0" parTransId="{B49FBAE7-1B4A-4306-B250-A2EE4D5F11F0}" sibTransId="{3BDB2428-ECFE-41A2-ABC4-C768A0CED8AB}"/>
    <dgm:cxn modelId="{0C031894-DC78-4F10-9BF2-85670A16EC6D}" srcId="{09809733-A23A-45A8-B220-AF14B1650303}" destId="{3EB1E73E-3F49-4D65-8D40-4EF3B5F538D1}" srcOrd="1" destOrd="0" parTransId="{9E11CF82-5104-41C2-A98B-F59D1BAD3940}" sibTransId="{8F404537-17F6-4922-8502-32C93A369AD0}"/>
    <dgm:cxn modelId="{95F21784-D171-4745-B1F4-7541FB9ECF12}" type="presOf" srcId="{09809733-A23A-45A8-B220-AF14B1650303}" destId="{3D8C5E70-7625-47D0-B71C-EA7DD394D5A9}" srcOrd="0" destOrd="0" presId="urn:microsoft.com/office/officeart/2005/8/layout/vList2"/>
    <dgm:cxn modelId="{AAD01EF3-CCAF-4E6B-974B-F12DADC47FEA}" type="presOf" srcId="{3EB1E73E-3F49-4D65-8D40-4EF3B5F538D1}" destId="{1347CF3D-4479-4B94-B003-066238C8F38D}" srcOrd="0" destOrd="0" presId="urn:microsoft.com/office/officeart/2005/8/layout/vList2"/>
    <dgm:cxn modelId="{5DD9D471-57C2-4A89-9D7B-5E56B97DCDDA}" type="presOf" srcId="{6869EA0E-90AB-43CB-87FA-78776AE39998}" destId="{60710C4E-E646-4564-8C6A-9C12F67211A7}" srcOrd="0" destOrd="0" presId="urn:microsoft.com/office/officeart/2005/8/layout/vList2"/>
    <dgm:cxn modelId="{16727F89-B73A-4621-95F7-7BA03318443B}" type="presOf" srcId="{75C1B3C5-9D38-4217-972E-0D14348A79D2}" destId="{FC4CC80A-1F1F-4552-91E9-A133748547CC}" srcOrd="0" destOrd="0" presId="urn:microsoft.com/office/officeart/2005/8/layout/vList2"/>
    <dgm:cxn modelId="{FDE909F1-BC09-4967-BCC5-14C27BA5BB4E}" type="presParOf" srcId="{3D8C5E70-7625-47D0-B71C-EA7DD394D5A9}" destId="{FC4CC80A-1F1F-4552-91E9-A133748547CC}" srcOrd="0" destOrd="0" presId="urn:microsoft.com/office/officeart/2005/8/layout/vList2"/>
    <dgm:cxn modelId="{7E9581E1-2EC8-46B2-9F0B-9AB888694135}" type="presParOf" srcId="{3D8C5E70-7625-47D0-B71C-EA7DD394D5A9}" destId="{1E209D9A-1F3F-4C08-88D5-B494E5DD2B97}" srcOrd="1" destOrd="0" presId="urn:microsoft.com/office/officeart/2005/8/layout/vList2"/>
    <dgm:cxn modelId="{1C3CF130-ACAF-4996-B6C8-10F0E2C56849}" type="presParOf" srcId="{3D8C5E70-7625-47D0-B71C-EA7DD394D5A9}" destId="{1347CF3D-4479-4B94-B003-066238C8F38D}" srcOrd="2" destOrd="0" presId="urn:microsoft.com/office/officeart/2005/8/layout/vList2"/>
    <dgm:cxn modelId="{2A2AC6EF-8BF8-4379-9B89-7B8B05B09C77}" type="presParOf" srcId="{3D8C5E70-7625-47D0-B71C-EA7DD394D5A9}" destId="{D6CCCE27-304D-426B-9DCD-A68F584BAD42}" srcOrd="3" destOrd="0" presId="urn:microsoft.com/office/officeart/2005/8/layout/vList2"/>
    <dgm:cxn modelId="{BB1B4502-32CB-43EA-BB87-FD88CD8A1914}" type="presParOf" srcId="{3D8C5E70-7625-47D0-B71C-EA7DD394D5A9}" destId="{60710C4E-E646-4564-8C6A-9C12F67211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2CCD11-6186-4A66-9B5D-38DD8AAE07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9B07D5F-ABDB-4F04-BA70-BEF85B09813C}">
      <dgm:prSet/>
      <dgm:spPr/>
      <dgm:t>
        <a:bodyPr/>
        <a:lstStyle/>
        <a:p>
          <a:pPr algn="ctr" rtl="0"/>
          <a:r>
            <a:rPr lang="ru-RU" dirty="0" smtClean="0"/>
            <a:t>Структура системы профилактики может быть дополнена и другими элементами/компонентами, </a:t>
          </a:r>
          <a:r>
            <a:rPr lang="ru-RU" dirty="0" smtClean="0">
              <a:solidFill>
                <a:srgbClr val="00B0F0"/>
              </a:solidFill>
            </a:rPr>
            <a:t>исходя из специфики школы, ее контингента, социально-экономической ситуации в муниципалитете. </a:t>
          </a:r>
          <a:r>
            <a:rPr lang="ru-RU" dirty="0" smtClean="0"/>
            <a:t>Окончанием проектного этапа будет обоснование, описание и закрепление в документах (Положение, регламент, алгоритм, должностная инструкция и т.д.) </a:t>
          </a:r>
          <a:r>
            <a:rPr lang="ru-RU" dirty="0" smtClean="0">
              <a:solidFill>
                <a:srgbClr val="00B0F0"/>
              </a:solidFill>
            </a:rPr>
            <a:t>взаимосвязи и взаимозависимости между элементами данной системы.</a:t>
          </a:r>
          <a:endParaRPr lang="ru-RU" dirty="0">
            <a:solidFill>
              <a:srgbClr val="00B0F0"/>
            </a:solidFill>
          </a:endParaRPr>
        </a:p>
      </dgm:t>
    </dgm:pt>
    <dgm:pt modelId="{21318F91-4C4E-4876-847F-058F97903996}" type="sibTrans" cxnId="{6200BC94-A63E-45D4-8F2A-1749445A4A56}">
      <dgm:prSet/>
      <dgm:spPr/>
      <dgm:t>
        <a:bodyPr/>
        <a:lstStyle/>
        <a:p>
          <a:endParaRPr lang="ru-RU"/>
        </a:p>
      </dgm:t>
    </dgm:pt>
    <dgm:pt modelId="{1D524A3E-BFC5-4765-BDE3-4645466C30BA}" type="parTrans" cxnId="{6200BC94-A63E-45D4-8F2A-1749445A4A56}">
      <dgm:prSet/>
      <dgm:spPr/>
      <dgm:t>
        <a:bodyPr/>
        <a:lstStyle/>
        <a:p>
          <a:endParaRPr lang="ru-RU"/>
        </a:p>
      </dgm:t>
    </dgm:pt>
    <dgm:pt modelId="{9C5841C5-ACA5-4A67-A5DC-F8B79D310837}" type="pres">
      <dgm:prSet presAssocID="{BF2CCD11-6186-4A66-9B5D-38DD8AAE0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FA9BC6-8563-4788-B84D-1996F4BD53E8}" type="pres">
      <dgm:prSet presAssocID="{F9B07D5F-ABDB-4F04-BA70-BEF85B09813C}" presName="parentText" presStyleLbl="node1" presStyleIdx="0" presStyleCnt="1" custLinFactNeighborY="14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3799E-71D2-4770-9003-08309AE41D0B}" type="presOf" srcId="{BF2CCD11-6186-4A66-9B5D-38DD8AAE079A}" destId="{9C5841C5-ACA5-4A67-A5DC-F8B79D310837}" srcOrd="0" destOrd="0" presId="urn:microsoft.com/office/officeart/2005/8/layout/vList2"/>
    <dgm:cxn modelId="{6200BC94-A63E-45D4-8F2A-1749445A4A56}" srcId="{BF2CCD11-6186-4A66-9B5D-38DD8AAE079A}" destId="{F9B07D5F-ABDB-4F04-BA70-BEF85B09813C}" srcOrd="0" destOrd="0" parTransId="{1D524A3E-BFC5-4765-BDE3-4645466C30BA}" sibTransId="{21318F91-4C4E-4876-847F-058F97903996}"/>
    <dgm:cxn modelId="{5B5B6D2E-B0E3-428E-B1D3-866D2B3DF9EB}" type="presOf" srcId="{F9B07D5F-ABDB-4F04-BA70-BEF85B09813C}" destId="{D5FA9BC6-8563-4788-B84D-1996F4BD53E8}" srcOrd="0" destOrd="0" presId="urn:microsoft.com/office/officeart/2005/8/layout/vList2"/>
    <dgm:cxn modelId="{F3B3FC15-CE28-4708-A85C-23F4CB5DF859}" type="presParOf" srcId="{9C5841C5-ACA5-4A67-A5DC-F8B79D310837}" destId="{D5FA9BC6-8563-4788-B84D-1996F4BD53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567B99-4CE2-4BEB-B156-7F33EDC86E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1B403C-1476-4989-A61D-106964F2B50A}">
      <dgm:prSet/>
      <dgm:spPr/>
      <dgm:t>
        <a:bodyPr/>
        <a:lstStyle/>
        <a:p>
          <a:pPr rtl="0"/>
          <a:r>
            <a:rPr lang="ru-RU" smtClean="0"/>
            <a:t>Задачи:</a:t>
          </a:r>
          <a:endParaRPr lang="ru-RU"/>
        </a:p>
      </dgm:t>
    </dgm:pt>
    <dgm:pt modelId="{B1EA9FA9-8252-45DC-BC16-C44A45879D79}" type="parTrans" cxnId="{000A0588-66ED-49C1-B417-26ACD2538838}">
      <dgm:prSet/>
      <dgm:spPr/>
      <dgm:t>
        <a:bodyPr/>
        <a:lstStyle/>
        <a:p>
          <a:endParaRPr lang="ru-RU"/>
        </a:p>
      </dgm:t>
    </dgm:pt>
    <dgm:pt modelId="{5596357D-AF66-474F-A05C-A5AA3E8D3A24}" type="sibTrans" cxnId="{000A0588-66ED-49C1-B417-26ACD2538838}">
      <dgm:prSet/>
      <dgm:spPr/>
      <dgm:t>
        <a:bodyPr/>
        <a:lstStyle/>
        <a:p>
          <a:endParaRPr lang="ru-RU"/>
        </a:p>
      </dgm:t>
    </dgm:pt>
    <dgm:pt modelId="{0F24F12B-EAE6-42F3-A8EE-B7E0E3CC45EB}">
      <dgm:prSet/>
      <dgm:spPr/>
      <dgm:t>
        <a:bodyPr/>
        <a:lstStyle/>
        <a:p>
          <a:pPr rtl="0"/>
          <a:r>
            <a:rPr lang="ru-RU" smtClean="0"/>
            <a:t>составление рискового профиля ОО через проведение углубленной диагностики качества основных процессов, включающую диагностику качества организации учебного процесса, оценку качества преподавания учебных предметов учителями и оценку школьного климата, с учетом значения индекса социального благополучия школы (ИСБШ);</a:t>
          </a:r>
          <a:endParaRPr lang="ru-RU"/>
        </a:p>
      </dgm:t>
    </dgm:pt>
    <dgm:pt modelId="{5FC49062-E40B-4CC7-A88C-FBD8C8F7DC07}" type="parTrans" cxnId="{1FDA555C-9D66-4527-A31D-D27FBAF79283}">
      <dgm:prSet/>
      <dgm:spPr/>
      <dgm:t>
        <a:bodyPr/>
        <a:lstStyle/>
        <a:p>
          <a:endParaRPr lang="ru-RU"/>
        </a:p>
      </dgm:t>
    </dgm:pt>
    <dgm:pt modelId="{C43065AF-0177-44DC-9BDB-3DFE39F7C282}" type="sibTrans" cxnId="{1FDA555C-9D66-4527-A31D-D27FBAF79283}">
      <dgm:prSet/>
      <dgm:spPr/>
      <dgm:t>
        <a:bodyPr/>
        <a:lstStyle/>
        <a:p>
          <a:endParaRPr lang="ru-RU"/>
        </a:p>
      </dgm:t>
    </dgm:pt>
    <dgm:pt modelId="{4F470881-3908-451C-B5FF-10F6321F7826}">
      <dgm:prSet/>
      <dgm:spPr/>
      <dgm:t>
        <a:bodyPr/>
        <a:lstStyle/>
        <a:p>
          <a:pPr rtl="0"/>
          <a:r>
            <a:rPr lang="ru-RU" smtClean="0"/>
            <a:t>осуществление проблемно-ориентированного анализа текущего состояния учебной неуспешности в ОО;</a:t>
          </a:r>
          <a:endParaRPr lang="ru-RU"/>
        </a:p>
      </dgm:t>
    </dgm:pt>
    <dgm:pt modelId="{03CEB502-F739-414F-A5D1-A3494FF773BA}" type="parTrans" cxnId="{25EFD3FB-DA2E-4FB9-84DF-5E7B519DEC36}">
      <dgm:prSet/>
      <dgm:spPr/>
      <dgm:t>
        <a:bodyPr/>
        <a:lstStyle/>
        <a:p>
          <a:endParaRPr lang="ru-RU"/>
        </a:p>
      </dgm:t>
    </dgm:pt>
    <dgm:pt modelId="{57BC44C8-6BEC-4D57-9726-621683492681}" type="sibTrans" cxnId="{25EFD3FB-DA2E-4FB9-84DF-5E7B519DEC36}">
      <dgm:prSet/>
      <dgm:spPr/>
      <dgm:t>
        <a:bodyPr/>
        <a:lstStyle/>
        <a:p>
          <a:endParaRPr lang="ru-RU"/>
        </a:p>
      </dgm:t>
    </dgm:pt>
    <dgm:pt modelId="{3DB4BCD2-0DB9-4EE6-BF96-D52B842D1036}">
      <dgm:prSet/>
      <dgm:spPr/>
      <dgm:t>
        <a:bodyPr/>
        <a:lstStyle/>
        <a:p>
          <a:pPr rtl="0"/>
          <a:r>
            <a:rPr lang="ru-RU" smtClean="0"/>
            <a:t>SWOT-анализ ресурсов ОО, влияющих на эффективность профилактики учебной неуспешности.</a:t>
          </a:r>
          <a:endParaRPr lang="ru-RU"/>
        </a:p>
      </dgm:t>
    </dgm:pt>
    <dgm:pt modelId="{034C3F76-C5D0-4118-93F4-D54B91613DFC}" type="parTrans" cxnId="{EBD72B2C-1A73-4DF0-BD86-FBCA34594830}">
      <dgm:prSet/>
      <dgm:spPr/>
      <dgm:t>
        <a:bodyPr/>
        <a:lstStyle/>
        <a:p>
          <a:endParaRPr lang="ru-RU"/>
        </a:p>
      </dgm:t>
    </dgm:pt>
    <dgm:pt modelId="{B50B2011-A171-4A99-AC3E-582A0B9730DA}" type="sibTrans" cxnId="{EBD72B2C-1A73-4DF0-BD86-FBCA34594830}">
      <dgm:prSet/>
      <dgm:spPr/>
      <dgm:t>
        <a:bodyPr/>
        <a:lstStyle/>
        <a:p>
          <a:endParaRPr lang="ru-RU"/>
        </a:p>
      </dgm:t>
    </dgm:pt>
    <dgm:pt modelId="{E96A57A0-EA10-4C7E-AE97-AD53E88169FD}" type="pres">
      <dgm:prSet presAssocID="{AD567B99-4CE2-4BEB-B156-7F33EDC86E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39F39-978F-4FD4-816A-7CEB329ADA8E}" type="pres">
      <dgm:prSet presAssocID="{851B403C-1476-4989-A61D-106964F2B5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6BD99-9CD6-4CB2-BB12-E6B2B3CCE185}" type="pres">
      <dgm:prSet presAssocID="{851B403C-1476-4989-A61D-106964F2B5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2BDEC-B040-49D5-9D43-CAC71CE99243}" type="presOf" srcId="{4F470881-3908-451C-B5FF-10F6321F7826}" destId="{AAA6BD99-9CD6-4CB2-BB12-E6B2B3CCE185}" srcOrd="0" destOrd="1" presId="urn:microsoft.com/office/officeart/2005/8/layout/vList2"/>
    <dgm:cxn modelId="{000A0588-66ED-49C1-B417-26ACD2538838}" srcId="{AD567B99-4CE2-4BEB-B156-7F33EDC86E22}" destId="{851B403C-1476-4989-A61D-106964F2B50A}" srcOrd="0" destOrd="0" parTransId="{B1EA9FA9-8252-45DC-BC16-C44A45879D79}" sibTransId="{5596357D-AF66-474F-A05C-A5AA3E8D3A24}"/>
    <dgm:cxn modelId="{AFAC7360-A979-460A-B454-F709270A594D}" type="presOf" srcId="{851B403C-1476-4989-A61D-106964F2B50A}" destId="{34839F39-978F-4FD4-816A-7CEB329ADA8E}" srcOrd="0" destOrd="0" presId="urn:microsoft.com/office/officeart/2005/8/layout/vList2"/>
    <dgm:cxn modelId="{EBD72B2C-1A73-4DF0-BD86-FBCA34594830}" srcId="{851B403C-1476-4989-A61D-106964F2B50A}" destId="{3DB4BCD2-0DB9-4EE6-BF96-D52B842D1036}" srcOrd="2" destOrd="0" parTransId="{034C3F76-C5D0-4118-93F4-D54B91613DFC}" sibTransId="{B50B2011-A171-4A99-AC3E-582A0B9730DA}"/>
    <dgm:cxn modelId="{D627D813-E951-4C79-8F4B-6C8556492A5A}" type="presOf" srcId="{0F24F12B-EAE6-42F3-A8EE-B7E0E3CC45EB}" destId="{AAA6BD99-9CD6-4CB2-BB12-E6B2B3CCE185}" srcOrd="0" destOrd="0" presId="urn:microsoft.com/office/officeart/2005/8/layout/vList2"/>
    <dgm:cxn modelId="{25EFD3FB-DA2E-4FB9-84DF-5E7B519DEC36}" srcId="{851B403C-1476-4989-A61D-106964F2B50A}" destId="{4F470881-3908-451C-B5FF-10F6321F7826}" srcOrd="1" destOrd="0" parTransId="{03CEB502-F739-414F-A5D1-A3494FF773BA}" sibTransId="{57BC44C8-6BEC-4D57-9726-621683492681}"/>
    <dgm:cxn modelId="{1FDA555C-9D66-4527-A31D-D27FBAF79283}" srcId="{851B403C-1476-4989-A61D-106964F2B50A}" destId="{0F24F12B-EAE6-42F3-A8EE-B7E0E3CC45EB}" srcOrd="0" destOrd="0" parTransId="{5FC49062-E40B-4CC7-A88C-FBD8C8F7DC07}" sibTransId="{C43065AF-0177-44DC-9BDB-3DFE39F7C282}"/>
    <dgm:cxn modelId="{99B1BA18-D52A-4529-B314-4E5AA60B19D7}" type="presOf" srcId="{AD567B99-4CE2-4BEB-B156-7F33EDC86E22}" destId="{E96A57A0-EA10-4C7E-AE97-AD53E88169FD}" srcOrd="0" destOrd="0" presId="urn:microsoft.com/office/officeart/2005/8/layout/vList2"/>
    <dgm:cxn modelId="{956BEA5D-BABC-47D2-BD2B-40A7718BA2CC}" type="presOf" srcId="{3DB4BCD2-0DB9-4EE6-BF96-D52B842D1036}" destId="{AAA6BD99-9CD6-4CB2-BB12-E6B2B3CCE185}" srcOrd="0" destOrd="2" presId="urn:microsoft.com/office/officeart/2005/8/layout/vList2"/>
    <dgm:cxn modelId="{828B3CB6-3A42-4211-AAC8-91D91770BA86}" type="presParOf" srcId="{E96A57A0-EA10-4C7E-AE97-AD53E88169FD}" destId="{34839F39-978F-4FD4-816A-7CEB329ADA8E}" srcOrd="0" destOrd="0" presId="urn:microsoft.com/office/officeart/2005/8/layout/vList2"/>
    <dgm:cxn modelId="{E6DAE30F-9638-4DE0-9F7B-8FE2DA45B358}" type="presParOf" srcId="{E96A57A0-EA10-4C7E-AE97-AD53E88169FD}" destId="{AAA6BD99-9CD6-4CB2-BB12-E6B2B3CCE1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995852-0557-47AD-B2DB-F6AC4ABD58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EA704C7-4273-42E3-ACDA-A34B04E17AFF}">
      <dgm:prSet/>
      <dgm:spPr/>
      <dgm:t>
        <a:bodyPr/>
        <a:lstStyle/>
        <a:p>
          <a:pPr rtl="0"/>
          <a:r>
            <a:rPr lang="ru-RU" smtClean="0"/>
            <a:t>цифровой инструмент для диагностики и оценки зрелости школьного сообщества (разработан Рыбаков Фондом совместно с Центром общего и дополнительного образования имени А. А. Пинского Института образования Высшей школы экономики);</a:t>
          </a:r>
          <a:endParaRPr lang="ru-RU"/>
        </a:p>
      </dgm:t>
    </dgm:pt>
    <dgm:pt modelId="{5422AF8C-BCC9-4611-A86B-6FA36722ECB5}" type="parTrans" cxnId="{43D07E9D-D267-49C8-9AC4-0388DA783E70}">
      <dgm:prSet/>
      <dgm:spPr/>
      <dgm:t>
        <a:bodyPr/>
        <a:lstStyle/>
        <a:p>
          <a:endParaRPr lang="ru-RU"/>
        </a:p>
      </dgm:t>
    </dgm:pt>
    <dgm:pt modelId="{8F23AA3B-3EDC-45CF-B376-3A30D24806A0}" type="sibTrans" cxnId="{43D07E9D-D267-49C8-9AC4-0388DA783E70}">
      <dgm:prSet/>
      <dgm:spPr/>
      <dgm:t>
        <a:bodyPr/>
        <a:lstStyle/>
        <a:p>
          <a:endParaRPr lang="ru-RU"/>
        </a:p>
      </dgm:t>
    </dgm:pt>
    <dgm:pt modelId="{8BF8CF65-3B37-4061-9D53-20AA3F0312C9}">
      <dgm:prSet/>
      <dgm:spPr/>
      <dgm:t>
        <a:bodyPr/>
        <a:lstStyle/>
        <a:p>
          <a:pPr rtl="0"/>
          <a:r>
            <a:rPr lang="ru-RU" smtClean="0"/>
            <a:t>диагностический инструмент направленный на выявление сильных сторон (ресурсов) и слабых сторон (дефицитов) в вопросах формирования эффективного образовательного пространства школы в контексте создания системы внутришкольной профилактики учебной неуспешности (разработан специалистами Проектного офиса ОО «Издательский дом «Методист»).</a:t>
          </a:r>
          <a:endParaRPr lang="ru-RU"/>
        </a:p>
      </dgm:t>
    </dgm:pt>
    <dgm:pt modelId="{93888503-D9A2-4F39-B3D3-ACF00BE2813B}" type="parTrans" cxnId="{8B7E7EAD-F914-465D-98D6-7D76A5D5512A}">
      <dgm:prSet/>
      <dgm:spPr/>
      <dgm:t>
        <a:bodyPr/>
        <a:lstStyle/>
        <a:p>
          <a:endParaRPr lang="ru-RU"/>
        </a:p>
      </dgm:t>
    </dgm:pt>
    <dgm:pt modelId="{1E00D948-3256-43C6-BC1B-6C54460852E1}" type="sibTrans" cxnId="{8B7E7EAD-F914-465D-98D6-7D76A5D5512A}">
      <dgm:prSet/>
      <dgm:spPr/>
      <dgm:t>
        <a:bodyPr/>
        <a:lstStyle/>
        <a:p>
          <a:endParaRPr lang="ru-RU"/>
        </a:p>
      </dgm:t>
    </dgm:pt>
    <dgm:pt modelId="{301FC4C2-A7BC-408D-AF84-BBC39BFE7EB5}" type="pres">
      <dgm:prSet presAssocID="{4E995852-0557-47AD-B2DB-F6AC4ABD5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DC6A4-6AB9-4844-801B-74B168681D3A}" type="pres">
      <dgm:prSet presAssocID="{8EA704C7-4273-42E3-ACDA-A34B04E17A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2B7C4-B8BF-4517-8270-AA2CC1214E6D}" type="pres">
      <dgm:prSet presAssocID="{8F23AA3B-3EDC-45CF-B376-3A30D24806A0}" presName="spacer" presStyleCnt="0"/>
      <dgm:spPr/>
    </dgm:pt>
    <dgm:pt modelId="{3A2CE43A-09CF-452C-8AFC-4EE7559E5C05}" type="pres">
      <dgm:prSet presAssocID="{8BF8CF65-3B37-4061-9D53-20AA3F0312C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07E9D-D267-49C8-9AC4-0388DA783E70}" srcId="{4E995852-0557-47AD-B2DB-F6AC4ABD58D7}" destId="{8EA704C7-4273-42E3-ACDA-A34B04E17AFF}" srcOrd="0" destOrd="0" parTransId="{5422AF8C-BCC9-4611-A86B-6FA36722ECB5}" sibTransId="{8F23AA3B-3EDC-45CF-B376-3A30D24806A0}"/>
    <dgm:cxn modelId="{8B7E7EAD-F914-465D-98D6-7D76A5D5512A}" srcId="{4E995852-0557-47AD-B2DB-F6AC4ABD58D7}" destId="{8BF8CF65-3B37-4061-9D53-20AA3F0312C9}" srcOrd="1" destOrd="0" parTransId="{93888503-D9A2-4F39-B3D3-ACF00BE2813B}" sibTransId="{1E00D948-3256-43C6-BC1B-6C54460852E1}"/>
    <dgm:cxn modelId="{3F567D97-83BB-4D8B-ADC1-9731E5B2E7D0}" type="presOf" srcId="{8EA704C7-4273-42E3-ACDA-A34B04E17AFF}" destId="{47CDC6A4-6AB9-4844-801B-74B168681D3A}" srcOrd="0" destOrd="0" presId="urn:microsoft.com/office/officeart/2005/8/layout/vList2"/>
    <dgm:cxn modelId="{AFB6B78D-82DD-4EE7-88E0-ADB535385424}" type="presOf" srcId="{4E995852-0557-47AD-B2DB-F6AC4ABD58D7}" destId="{301FC4C2-A7BC-408D-AF84-BBC39BFE7EB5}" srcOrd="0" destOrd="0" presId="urn:microsoft.com/office/officeart/2005/8/layout/vList2"/>
    <dgm:cxn modelId="{A4983F15-9E97-4039-8469-1195B9F3C959}" type="presOf" srcId="{8BF8CF65-3B37-4061-9D53-20AA3F0312C9}" destId="{3A2CE43A-09CF-452C-8AFC-4EE7559E5C05}" srcOrd="0" destOrd="0" presId="urn:microsoft.com/office/officeart/2005/8/layout/vList2"/>
    <dgm:cxn modelId="{C2980C9B-B23D-4A2E-96E3-A58191166AC4}" type="presParOf" srcId="{301FC4C2-A7BC-408D-AF84-BBC39BFE7EB5}" destId="{47CDC6A4-6AB9-4844-801B-74B168681D3A}" srcOrd="0" destOrd="0" presId="urn:microsoft.com/office/officeart/2005/8/layout/vList2"/>
    <dgm:cxn modelId="{A52A8979-7BC8-44B0-AE16-0CF9869D81CC}" type="presParOf" srcId="{301FC4C2-A7BC-408D-AF84-BBC39BFE7EB5}" destId="{FD02B7C4-B8BF-4517-8270-AA2CC1214E6D}" srcOrd="1" destOrd="0" presId="urn:microsoft.com/office/officeart/2005/8/layout/vList2"/>
    <dgm:cxn modelId="{D38654E4-459B-4797-86ED-3DA2016DA655}" type="presParOf" srcId="{301FC4C2-A7BC-408D-AF84-BBC39BFE7EB5}" destId="{3A2CE43A-09CF-452C-8AFC-4EE7559E5C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920C22-F167-4628-8255-6F4D503DD0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CC6D2-7EC1-4F37-9BC7-4427C3E874E3}">
      <dgm:prSet/>
      <dgm:spPr/>
      <dgm:t>
        <a:bodyPr vert="horz"/>
        <a:lstStyle/>
        <a:p>
          <a:pPr algn="r" rtl="0"/>
          <a:r>
            <a:rPr lang="ru-RU" dirty="0" smtClean="0">
              <a:solidFill>
                <a:schemeClr val="bg1"/>
              </a:solidFill>
            </a:rPr>
            <a:t>Проблемно-ориентированный анализ текущего состояния учебной </a:t>
          </a:r>
          <a:r>
            <a:rPr lang="ru-RU" dirty="0" err="1" smtClean="0">
              <a:solidFill>
                <a:schemeClr val="bg1"/>
              </a:solidFill>
            </a:rPr>
            <a:t>неуспешности</a:t>
          </a:r>
          <a:r>
            <a:rPr lang="ru-RU" dirty="0" smtClean="0">
              <a:solidFill>
                <a:schemeClr val="bg1"/>
              </a:solidFill>
            </a:rPr>
            <a:t> в ОО</a:t>
          </a:r>
          <a:endParaRPr lang="ru-RU" dirty="0">
            <a:solidFill>
              <a:schemeClr val="bg1"/>
            </a:solidFill>
          </a:endParaRPr>
        </a:p>
      </dgm:t>
    </dgm:pt>
    <dgm:pt modelId="{01FB9831-8892-46A6-8030-D7EC6E7FFF0E}" type="parTrans" cxnId="{3E838DFC-D809-4FAA-9A3B-95B6004FE6FC}">
      <dgm:prSet/>
      <dgm:spPr/>
      <dgm:t>
        <a:bodyPr/>
        <a:lstStyle/>
        <a:p>
          <a:endParaRPr lang="ru-RU"/>
        </a:p>
      </dgm:t>
    </dgm:pt>
    <dgm:pt modelId="{24728391-BF2F-47FC-B620-45655284BC97}" type="sibTrans" cxnId="{3E838DFC-D809-4FAA-9A3B-95B6004FE6FC}">
      <dgm:prSet/>
      <dgm:spPr/>
      <dgm:t>
        <a:bodyPr/>
        <a:lstStyle/>
        <a:p>
          <a:endParaRPr lang="ru-RU"/>
        </a:p>
      </dgm:t>
    </dgm:pt>
    <dgm:pt modelId="{C4C3CF88-76DA-4029-AC09-884162092254}" type="pres">
      <dgm:prSet presAssocID="{A4920C22-F167-4628-8255-6F4D503DD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47DED-80FE-46D1-A902-9280CC273385}" type="pres">
      <dgm:prSet presAssocID="{BD6CC6D2-7EC1-4F37-9BC7-4427C3E874E3}" presName="parentText" presStyleLbl="node1" presStyleIdx="0" presStyleCnt="1" custScaleY="160378" custLinFactNeighborY="43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1050D-9403-42BA-9E10-443BFB19A731}" type="presOf" srcId="{BD6CC6D2-7EC1-4F37-9BC7-4427C3E874E3}" destId="{43247DED-80FE-46D1-A902-9280CC273385}" srcOrd="0" destOrd="0" presId="urn:microsoft.com/office/officeart/2005/8/layout/vList2"/>
    <dgm:cxn modelId="{A1ED7371-42C2-4EB9-89A9-7932DAAB22B8}" type="presOf" srcId="{A4920C22-F167-4628-8255-6F4D503DD049}" destId="{C4C3CF88-76DA-4029-AC09-884162092254}" srcOrd="0" destOrd="0" presId="urn:microsoft.com/office/officeart/2005/8/layout/vList2"/>
    <dgm:cxn modelId="{3E838DFC-D809-4FAA-9A3B-95B6004FE6FC}" srcId="{A4920C22-F167-4628-8255-6F4D503DD049}" destId="{BD6CC6D2-7EC1-4F37-9BC7-4427C3E874E3}" srcOrd="0" destOrd="0" parTransId="{01FB9831-8892-46A6-8030-D7EC6E7FFF0E}" sibTransId="{24728391-BF2F-47FC-B620-45655284BC97}"/>
    <dgm:cxn modelId="{85EA5E0A-7FC7-4400-BA9A-A9FD59EB0ACE}" type="presParOf" srcId="{C4C3CF88-76DA-4029-AC09-884162092254}" destId="{43247DED-80FE-46D1-A902-9280CC2733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Комитет образования администрации Кировского муниципального района Ленинградской области </a:t>
          </a:r>
          <a:endParaRPr lang="ru-RU" b="1" dirty="0">
            <a:solidFill>
              <a:schemeClr val="bg1"/>
            </a:solidFill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Муниципальная информационно-методическая служба  (МИМС)</a:t>
          </a:r>
          <a:endParaRPr lang="ru-RU" b="1" dirty="0">
            <a:solidFill>
              <a:schemeClr val="bg1"/>
            </a:solidFill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тел. +7 (81362) 21-469</a:t>
          </a:r>
          <a:endParaRPr lang="ru-RU" b="1" dirty="0">
            <a:solidFill>
              <a:schemeClr val="bg1"/>
            </a:solidFill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en-US" b="1" i="0" dirty="0" smtClean="0">
              <a:solidFill>
                <a:schemeClr val="bg1"/>
              </a:solidFill>
            </a:rPr>
            <a:t>kirovsk-metod@kirovsk-reg.r</a:t>
          </a:r>
          <a:r>
            <a:rPr lang="en-US" b="1" dirty="0" smtClean="0">
              <a:solidFill>
                <a:schemeClr val="bg1"/>
              </a:solidFill>
            </a:rPr>
            <a:t>u</a:t>
          </a:r>
          <a:endParaRPr lang="ru-RU" b="1" dirty="0">
            <a:solidFill>
              <a:schemeClr val="bg1"/>
            </a:solidFill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</dgm:pt>
    <dgm:pt modelId="{FC0D725E-3AEC-45D5-B9BB-22E19B317A97}" type="pres">
      <dgm:prSet presAssocID="{7F5C70F1-D1AA-4DEA-8307-58BB45580BD6}" presName="imgShp" presStyleLbl="fgImgPlace1" presStyleIdx="0" presStyleCnt="4" custLinFactNeighborX="-33813" custLinFactNeighborY="-1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</dgm:pt>
    <dgm:pt modelId="{27AAE3EC-5107-4516-94D4-6B025EA3F2B0}" type="pres">
      <dgm:prSet presAssocID="{4824EED4-7C6A-4EBF-86D7-CAEF0BBC25B2}" presName="composite" presStyleCnt="0"/>
      <dgm:spPr/>
    </dgm:pt>
    <dgm:pt modelId="{E8893F74-4458-428A-BCBC-CAE72F3B3CC4}" type="pres">
      <dgm:prSet presAssocID="{4824EED4-7C6A-4EBF-86D7-CAEF0BBC25B2}" presName="imgShp" presStyleLbl="fgImgPlace1" presStyleIdx="1" presStyleCnt="4" custLinFactNeighborX="-34432" custLinFactNeighborY="-22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</dgm:pt>
    <dgm:pt modelId="{C987AF50-1D92-43CA-934B-CC1597D4F534}" type="pres">
      <dgm:prSet presAssocID="{575FCBE3-155E-4630-A8AF-4AD407698C63}" presName="composite" presStyleCnt="0"/>
      <dgm:spPr/>
    </dgm:pt>
    <dgm:pt modelId="{708F2F1B-5AAE-426A-940F-4FAA224CB914}" type="pres">
      <dgm:prSet presAssocID="{575FCBE3-155E-4630-A8AF-4AD407698C63}" presName="imgShp" presStyleLbl="fgImgPlace1" presStyleIdx="2" presStyleCnt="4" custScaleX="104864" custScaleY="74999" custLinFactNeighborX="-33216" custLinFactNeighborY="-120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</dgm:pt>
    <dgm:pt modelId="{89C63A61-2125-4C0A-88A5-4736F3FA908D}" type="pres">
      <dgm:prSet presAssocID="{E482FF39-FD55-4893-93BF-52C944B3F4CB}" presName="composite" presStyleCnt="0"/>
      <dgm:spPr/>
    </dgm:pt>
    <dgm:pt modelId="{F01B8390-848D-4718-AE5B-23111CDD2C6D}" type="pres">
      <dgm:prSet presAssocID="{E482FF39-FD55-4893-93BF-52C944B3F4CB}" presName="imgShp" presStyleLbl="fgImgPlace1" presStyleIdx="3" presStyleCnt="4" custLinFactNeighborX="-30971" custLinFactNeighborY="-465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00CEE5D1-F462-46CA-940D-548A28D024E0}" type="presOf" srcId="{E482FF39-FD55-4893-93BF-52C944B3F4CB}" destId="{BF4F86D8-6131-4EF3-8060-90BA941BA9E6}" srcOrd="0" destOrd="0" presId="urn:microsoft.com/office/officeart/2005/8/layout/vList3"/>
    <dgm:cxn modelId="{13E90E7D-8F34-43E2-9D22-157C557A1079}" type="presOf" srcId="{7F5C70F1-D1AA-4DEA-8307-58BB45580BD6}" destId="{8F8DDFFB-6FD2-4DF9-8F69-6947464F444C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3B127399-5927-4055-B820-1A986EB37535}" type="presOf" srcId="{575FCBE3-155E-4630-A8AF-4AD407698C63}" destId="{28A26DEF-42BC-4BD2-98D4-00BFD169DF6D}" srcOrd="0" destOrd="0" presId="urn:microsoft.com/office/officeart/2005/8/layout/vList3"/>
    <dgm:cxn modelId="{0C35BDD8-C6FD-487E-A166-68E2D2843870}" type="presOf" srcId="{4824EED4-7C6A-4EBF-86D7-CAEF0BBC25B2}" destId="{1EFCC234-AB7E-438E-9D86-7D57F10F6D14}" srcOrd="0" destOrd="0" presId="urn:microsoft.com/office/officeart/2005/8/layout/vList3"/>
    <dgm:cxn modelId="{74A67B23-B2A6-4AE7-9F91-50B27FA3BE0A}" type="presOf" srcId="{28DDBF29-75FF-4973-A2C8-CDE350A2884D}" destId="{F5264D55-CFE3-412B-B43C-9AC648F3AFD0}" srcOrd="0" destOrd="0" presId="urn:microsoft.com/office/officeart/2005/8/layout/vList3"/>
    <dgm:cxn modelId="{CDE7920F-0A53-4F8A-9576-154B507B462B}" type="presParOf" srcId="{F5264D55-CFE3-412B-B43C-9AC648F3AFD0}" destId="{F1713183-7A9C-413F-A1DB-4B7E28921AF8}" srcOrd="0" destOrd="0" presId="urn:microsoft.com/office/officeart/2005/8/layout/vList3"/>
    <dgm:cxn modelId="{3751817A-CDC4-4CA2-8636-8FFDD38825AE}" type="presParOf" srcId="{F1713183-7A9C-413F-A1DB-4B7E28921AF8}" destId="{FC0D725E-3AEC-45D5-B9BB-22E19B317A97}" srcOrd="0" destOrd="0" presId="urn:microsoft.com/office/officeart/2005/8/layout/vList3"/>
    <dgm:cxn modelId="{7B5D5ABE-02AE-4A02-B346-89EF48E96D0C}" type="presParOf" srcId="{F1713183-7A9C-413F-A1DB-4B7E28921AF8}" destId="{8F8DDFFB-6FD2-4DF9-8F69-6947464F444C}" srcOrd="1" destOrd="0" presId="urn:microsoft.com/office/officeart/2005/8/layout/vList3"/>
    <dgm:cxn modelId="{3AE71664-15BC-4AE2-AD3E-8B9BD70A3E2C}" type="presParOf" srcId="{F5264D55-CFE3-412B-B43C-9AC648F3AFD0}" destId="{3B630D8D-709C-4FEF-A0F6-EEA80204ADAC}" srcOrd="1" destOrd="0" presId="urn:microsoft.com/office/officeart/2005/8/layout/vList3"/>
    <dgm:cxn modelId="{35817254-1228-4786-896F-815E74B4B063}" type="presParOf" srcId="{F5264D55-CFE3-412B-B43C-9AC648F3AFD0}" destId="{27AAE3EC-5107-4516-94D4-6B025EA3F2B0}" srcOrd="2" destOrd="0" presId="urn:microsoft.com/office/officeart/2005/8/layout/vList3"/>
    <dgm:cxn modelId="{976E78EC-4EA1-440D-8DB2-5F949AE05D04}" type="presParOf" srcId="{27AAE3EC-5107-4516-94D4-6B025EA3F2B0}" destId="{E8893F74-4458-428A-BCBC-CAE72F3B3CC4}" srcOrd="0" destOrd="0" presId="urn:microsoft.com/office/officeart/2005/8/layout/vList3"/>
    <dgm:cxn modelId="{E7086CA0-3E64-46CF-B057-9A4B3FE31C31}" type="presParOf" srcId="{27AAE3EC-5107-4516-94D4-6B025EA3F2B0}" destId="{1EFCC234-AB7E-438E-9D86-7D57F10F6D14}" srcOrd="1" destOrd="0" presId="urn:microsoft.com/office/officeart/2005/8/layout/vList3"/>
    <dgm:cxn modelId="{0780CBC3-A9BC-46B5-B1BF-8416D53EFAEB}" type="presParOf" srcId="{F5264D55-CFE3-412B-B43C-9AC648F3AFD0}" destId="{2AE16B1E-CC79-4C65-8089-61CE6C536CB4}" srcOrd="3" destOrd="0" presId="urn:microsoft.com/office/officeart/2005/8/layout/vList3"/>
    <dgm:cxn modelId="{1CAA4209-3345-4FD4-A0E3-C0D137AC141B}" type="presParOf" srcId="{F5264D55-CFE3-412B-B43C-9AC648F3AFD0}" destId="{C987AF50-1D92-43CA-934B-CC1597D4F534}" srcOrd="4" destOrd="0" presId="urn:microsoft.com/office/officeart/2005/8/layout/vList3"/>
    <dgm:cxn modelId="{4BFB8830-41DD-40AD-A573-236CE1D9053A}" type="presParOf" srcId="{C987AF50-1D92-43CA-934B-CC1597D4F534}" destId="{708F2F1B-5AAE-426A-940F-4FAA224CB914}" srcOrd="0" destOrd="0" presId="urn:microsoft.com/office/officeart/2005/8/layout/vList3"/>
    <dgm:cxn modelId="{F4D8EB9C-2DCE-4E8C-8343-279A18202D63}" type="presParOf" srcId="{C987AF50-1D92-43CA-934B-CC1597D4F534}" destId="{28A26DEF-42BC-4BD2-98D4-00BFD169DF6D}" srcOrd="1" destOrd="0" presId="urn:microsoft.com/office/officeart/2005/8/layout/vList3"/>
    <dgm:cxn modelId="{622A460A-BD3B-4510-A2D7-B0DFFCECC965}" type="presParOf" srcId="{F5264D55-CFE3-412B-B43C-9AC648F3AFD0}" destId="{1EA1967B-9C30-4B1B-9C0B-D6F6C40032D2}" srcOrd="5" destOrd="0" presId="urn:microsoft.com/office/officeart/2005/8/layout/vList3"/>
    <dgm:cxn modelId="{CD99EE95-221C-4741-A251-70AD0AC87BFF}" type="presParOf" srcId="{F5264D55-CFE3-412B-B43C-9AC648F3AFD0}" destId="{89C63A61-2125-4C0A-88A5-4736F3FA908D}" srcOrd="6" destOrd="0" presId="urn:microsoft.com/office/officeart/2005/8/layout/vList3"/>
    <dgm:cxn modelId="{296B7C25-A9EE-4DC9-A096-2FB44449958E}" type="presParOf" srcId="{89C63A61-2125-4C0A-88A5-4736F3FA908D}" destId="{F01B8390-848D-4718-AE5B-23111CDD2C6D}" srcOrd="0" destOrd="0" presId="urn:microsoft.com/office/officeart/2005/8/layout/vList3"/>
    <dgm:cxn modelId="{23CBD845-5D9B-45B5-8BDF-5F238842B93A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415CB-9410-4DC1-8B5D-4DB7D10B38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D9224-425F-4EBD-B3B5-FE0EEC1AB668}">
      <dgm:prSet/>
      <dgm:spPr/>
      <dgm:t>
        <a:bodyPr/>
        <a:lstStyle/>
        <a:p>
          <a:pPr rtl="0"/>
          <a:r>
            <a:rPr lang="ru-RU" smtClean="0"/>
            <a:t>Из 15 школ Кировского муниципалитета меньше половины попали в ту или иную группу, изучаемую в ходе исследования:</a:t>
          </a:r>
          <a:endParaRPr lang="ru-RU"/>
        </a:p>
      </dgm:t>
    </dgm:pt>
    <dgm:pt modelId="{26D3F5B4-F40D-4F81-BE81-62E5A31A33ED}" type="parTrans" cxnId="{16DE0908-4241-43C9-9A37-7F348BADF0B2}">
      <dgm:prSet/>
      <dgm:spPr/>
      <dgm:t>
        <a:bodyPr/>
        <a:lstStyle/>
        <a:p>
          <a:endParaRPr lang="ru-RU"/>
        </a:p>
      </dgm:t>
    </dgm:pt>
    <dgm:pt modelId="{FB1A75F1-19C5-4E28-9D33-3DB104D2CE67}" type="sibTrans" cxnId="{16DE0908-4241-43C9-9A37-7F348BADF0B2}">
      <dgm:prSet/>
      <dgm:spPr/>
      <dgm:t>
        <a:bodyPr/>
        <a:lstStyle/>
        <a:p>
          <a:endParaRPr lang="ru-RU"/>
        </a:p>
      </dgm:t>
    </dgm:pt>
    <dgm:pt modelId="{7A385B72-F17E-4B74-90A2-56BE413946EB}">
      <dgm:prSet/>
      <dgm:spPr/>
      <dgm:t>
        <a:bodyPr/>
        <a:lstStyle/>
        <a:p>
          <a:pPr rtl="0"/>
          <a:r>
            <a:rPr lang="ru-RU" dirty="0" smtClean="0"/>
            <a:t>В группе школ с низкими образовательными результатами в районе находятся три образовательные организации: </a:t>
          </a:r>
          <a:r>
            <a:rPr lang="ru-RU" dirty="0" err="1" smtClean="0">
              <a:solidFill>
                <a:srgbClr val="002060"/>
              </a:solidFill>
            </a:rPr>
            <a:t>Назиевская</a:t>
          </a:r>
          <a:r>
            <a:rPr lang="ru-RU" dirty="0" smtClean="0">
              <a:solidFill>
                <a:srgbClr val="002060"/>
              </a:solidFill>
            </a:rPr>
            <a:t> СОШ, </a:t>
          </a:r>
          <a:r>
            <a:rPr lang="ru-RU" dirty="0" err="1" smtClean="0">
              <a:solidFill>
                <a:srgbClr val="002060"/>
              </a:solidFill>
            </a:rPr>
            <a:t>Отрадненская</a:t>
          </a:r>
          <a:r>
            <a:rPr lang="ru-RU" dirty="0" smtClean="0">
              <a:solidFill>
                <a:srgbClr val="002060"/>
              </a:solidFill>
            </a:rPr>
            <a:t> СОШ №3, </a:t>
          </a:r>
          <a:r>
            <a:rPr lang="ru-RU" dirty="0" err="1" smtClean="0">
              <a:solidFill>
                <a:srgbClr val="002060"/>
              </a:solidFill>
            </a:rPr>
            <a:t>Шумская</a:t>
          </a:r>
          <a:r>
            <a:rPr lang="ru-RU" dirty="0" smtClean="0">
              <a:solidFill>
                <a:srgbClr val="002060"/>
              </a:solidFill>
            </a:rPr>
            <a:t> СОШ;</a:t>
          </a:r>
          <a:endParaRPr lang="ru-RU" dirty="0">
            <a:solidFill>
              <a:srgbClr val="002060"/>
            </a:solidFill>
          </a:endParaRPr>
        </a:p>
      </dgm:t>
    </dgm:pt>
    <dgm:pt modelId="{AD125565-068C-4544-9E27-61A525B6FF4B}" type="parTrans" cxnId="{5CC87DBB-CDF9-4A14-B09B-998DC0FA171C}">
      <dgm:prSet/>
      <dgm:spPr/>
      <dgm:t>
        <a:bodyPr/>
        <a:lstStyle/>
        <a:p>
          <a:endParaRPr lang="ru-RU"/>
        </a:p>
      </dgm:t>
    </dgm:pt>
    <dgm:pt modelId="{9F91D3C7-46E0-491E-8C07-75B9C7D046D8}" type="sibTrans" cxnId="{5CC87DBB-CDF9-4A14-B09B-998DC0FA171C}">
      <dgm:prSet/>
      <dgm:spPr/>
      <dgm:t>
        <a:bodyPr/>
        <a:lstStyle/>
        <a:p>
          <a:endParaRPr lang="ru-RU"/>
        </a:p>
      </dgm:t>
    </dgm:pt>
    <dgm:pt modelId="{022D82E2-622A-49D6-8212-E161D9996E42}">
      <dgm:prSet/>
      <dgm:spPr/>
      <dgm:t>
        <a:bodyPr/>
        <a:lstStyle/>
        <a:p>
          <a:pPr rtl="0"/>
          <a:r>
            <a:rPr lang="ru-RU" dirty="0" smtClean="0"/>
            <a:t>Признаки учебной </a:t>
          </a:r>
          <a:r>
            <a:rPr lang="ru-RU" dirty="0" err="1" smtClean="0"/>
            <a:t>неуспешности</a:t>
          </a:r>
          <a:r>
            <a:rPr lang="ru-RU" dirty="0" smtClean="0"/>
            <a:t> в муниципалитете демонстрируют также три школы: </a:t>
          </a:r>
          <a:r>
            <a:rPr lang="ru-RU" dirty="0" err="1" smtClean="0">
              <a:solidFill>
                <a:srgbClr val="002060"/>
              </a:solidFill>
            </a:rPr>
            <a:t>Мгинская</a:t>
          </a:r>
          <a:r>
            <a:rPr lang="ru-RU" dirty="0" smtClean="0">
              <a:solidFill>
                <a:srgbClr val="002060"/>
              </a:solidFill>
            </a:rPr>
            <a:t> СОШ, </a:t>
          </a:r>
          <a:r>
            <a:rPr lang="ru-RU" dirty="0" err="1" smtClean="0">
              <a:solidFill>
                <a:srgbClr val="002060"/>
              </a:solidFill>
            </a:rPr>
            <a:t>Отрадненская</a:t>
          </a:r>
          <a:r>
            <a:rPr lang="ru-RU" dirty="0" smtClean="0">
              <a:solidFill>
                <a:srgbClr val="002060"/>
              </a:solidFill>
            </a:rPr>
            <a:t> СОШ №2, </a:t>
          </a:r>
          <a:r>
            <a:rPr lang="ru-RU" dirty="0" err="1" smtClean="0">
              <a:solidFill>
                <a:srgbClr val="002060"/>
              </a:solidFill>
            </a:rPr>
            <a:t>Синявинская</a:t>
          </a:r>
          <a:r>
            <a:rPr lang="ru-RU" dirty="0" smtClean="0">
              <a:solidFill>
                <a:srgbClr val="002060"/>
              </a:solidFill>
            </a:rPr>
            <a:t> СОШ;</a:t>
          </a:r>
          <a:endParaRPr lang="ru-RU" dirty="0">
            <a:solidFill>
              <a:srgbClr val="002060"/>
            </a:solidFill>
          </a:endParaRPr>
        </a:p>
      </dgm:t>
    </dgm:pt>
    <dgm:pt modelId="{1B803746-7CE0-47CD-8ED0-D6A8CF234134}" type="parTrans" cxnId="{F7F81276-01FE-427C-BCB1-DFD3A55C0676}">
      <dgm:prSet/>
      <dgm:spPr/>
      <dgm:t>
        <a:bodyPr/>
        <a:lstStyle/>
        <a:p>
          <a:endParaRPr lang="ru-RU"/>
        </a:p>
      </dgm:t>
    </dgm:pt>
    <dgm:pt modelId="{D3ED9B6F-A329-479B-B978-2A7C80B33219}" type="sibTrans" cxnId="{F7F81276-01FE-427C-BCB1-DFD3A55C0676}">
      <dgm:prSet/>
      <dgm:spPr/>
      <dgm:t>
        <a:bodyPr/>
        <a:lstStyle/>
        <a:p>
          <a:endParaRPr lang="ru-RU"/>
        </a:p>
      </dgm:t>
    </dgm:pt>
    <dgm:pt modelId="{E4D91735-DE59-4F80-BBB1-DB6040B10539}">
      <dgm:prSet/>
      <dgm:spPr/>
      <dgm:t>
        <a:bodyPr/>
        <a:lstStyle/>
        <a:p>
          <a:pPr rtl="0"/>
          <a:r>
            <a:rPr lang="ru-RU" dirty="0" smtClean="0"/>
            <a:t>В зонах риска проявления проблемы учебной </a:t>
          </a:r>
          <a:r>
            <a:rPr lang="ru-RU" dirty="0" err="1" smtClean="0"/>
            <a:t>неуспешности</a:t>
          </a:r>
          <a:r>
            <a:rPr lang="ru-RU" dirty="0" smtClean="0"/>
            <a:t> школ в муниципалитете выявлена только одна организация: </a:t>
          </a:r>
          <a:r>
            <a:rPr lang="ru-RU" dirty="0" smtClean="0">
              <a:solidFill>
                <a:srgbClr val="002060"/>
              </a:solidFill>
            </a:rPr>
            <a:t>Путиловская ООШ.</a:t>
          </a:r>
          <a:endParaRPr lang="ru-RU" dirty="0">
            <a:solidFill>
              <a:srgbClr val="002060"/>
            </a:solidFill>
          </a:endParaRPr>
        </a:p>
      </dgm:t>
    </dgm:pt>
    <dgm:pt modelId="{A251F32D-0194-4CF6-8986-26721D035B94}" type="parTrans" cxnId="{88BDC00C-1A20-478F-90F5-3552130AE9BC}">
      <dgm:prSet/>
      <dgm:spPr/>
      <dgm:t>
        <a:bodyPr/>
        <a:lstStyle/>
        <a:p>
          <a:endParaRPr lang="ru-RU"/>
        </a:p>
      </dgm:t>
    </dgm:pt>
    <dgm:pt modelId="{1BB9DE8B-04F1-4890-94BF-36457815A0D7}" type="sibTrans" cxnId="{88BDC00C-1A20-478F-90F5-3552130AE9BC}">
      <dgm:prSet/>
      <dgm:spPr/>
      <dgm:t>
        <a:bodyPr/>
        <a:lstStyle/>
        <a:p>
          <a:endParaRPr lang="ru-RU"/>
        </a:p>
      </dgm:t>
    </dgm:pt>
    <dgm:pt modelId="{9BDC1831-5663-40B0-992F-A2DA2B611712}" type="pres">
      <dgm:prSet presAssocID="{48B415CB-9410-4DC1-8B5D-4DB7D10B38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4753B-C40D-4667-8DCE-35F985935D79}" type="pres">
      <dgm:prSet presAssocID="{2E2D9224-425F-4EBD-B3B5-FE0EEC1AB668}" presName="parentText" presStyleLbl="node1" presStyleIdx="0" presStyleCnt="1" custLinFactNeighborX="-1109" custLinFactNeighborY="-7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B94DB-177B-4259-A54A-3A8063044B56}" type="pres">
      <dgm:prSet presAssocID="{2E2D9224-425F-4EBD-B3B5-FE0EEC1AB668}" presName="childText" presStyleLbl="revTx" presStyleIdx="0" presStyleCnt="1" custScaleY="63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D5629-976B-4B40-9D25-AA7729CE9204}" type="presOf" srcId="{2E2D9224-425F-4EBD-B3B5-FE0EEC1AB668}" destId="{7224753B-C40D-4667-8DCE-35F985935D79}" srcOrd="0" destOrd="0" presId="urn:microsoft.com/office/officeart/2005/8/layout/vList2"/>
    <dgm:cxn modelId="{F7F81276-01FE-427C-BCB1-DFD3A55C0676}" srcId="{2E2D9224-425F-4EBD-B3B5-FE0EEC1AB668}" destId="{022D82E2-622A-49D6-8212-E161D9996E42}" srcOrd="1" destOrd="0" parTransId="{1B803746-7CE0-47CD-8ED0-D6A8CF234134}" sibTransId="{D3ED9B6F-A329-479B-B978-2A7C80B33219}"/>
    <dgm:cxn modelId="{DF4A3CCB-1F75-4ADB-AACD-F12D7AD02DCE}" type="presOf" srcId="{48B415CB-9410-4DC1-8B5D-4DB7D10B38E8}" destId="{9BDC1831-5663-40B0-992F-A2DA2B611712}" srcOrd="0" destOrd="0" presId="urn:microsoft.com/office/officeart/2005/8/layout/vList2"/>
    <dgm:cxn modelId="{5CC87DBB-CDF9-4A14-B09B-998DC0FA171C}" srcId="{2E2D9224-425F-4EBD-B3B5-FE0EEC1AB668}" destId="{7A385B72-F17E-4B74-90A2-56BE413946EB}" srcOrd="0" destOrd="0" parTransId="{AD125565-068C-4544-9E27-61A525B6FF4B}" sibTransId="{9F91D3C7-46E0-491E-8C07-75B9C7D046D8}"/>
    <dgm:cxn modelId="{EB3B6B99-4F28-4683-B0CB-7C2ED03BFE1B}" type="presOf" srcId="{7A385B72-F17E-4B74-90A2-56BE413946EB}" destId="{83FB94DB-177B-4259-A54A-3A8063044B56}" srcOrd="0" destOrd="0" presId="urn:microsoft.com/office/officeart/2005/8/layout/vList2"/>
    <dgm:cxn modelId="{A69E5196-4637-41FE-9EBD-9EF8EA3148A1}" type="presOf" srcId="{E4D91735-DE59-4F80-BBB1-DB6040B10539}" destId="{83FB94DB-177B-4259-A54A-3A8063044B56}" srcOrd="0" destOrd="2" presId="urn:microsoft.com/office/officeart/2005/8/layout/vList2"/>
    <dgm:cxn modelId="{80823CBC-83E8-4D1D-9920-DC14C2DAA0C5}" type="presOf" srcId="{022D82E2-622A-49D6-8212-E161D9996E42}" destId="{83FB94DB-177B-4259-A54A-3A8063044B56}" srcOrd="0" destOrd="1" presId="urn:microsoft.com/office/officeart/2005/8/layout/vList2"/>
    <dgm:cxn modelId="{16DE0908-4241-43C9-9A37-7F348BADF0B2}" srcId="{48B415CB-9410-4DC1-8B5D-4DB7D10B38E8}" destId="{2E2D9224-425F-4EBD-B3B5-FE0EEC1AB668}" srcOrd="0" destOrd="0" parTransId="{26D3F5B4-F40D-4F81-BE81-62E5A31A33ED}" sibTransId="{FB1A75F1-19C5-4E28-9D33-3DB104D2CE67}"/>
    <dgm:cxn modelId="{88BDC00C-1A20-478F-90F5-3552130AE9BC}" srcId="{2E2D9224-425F-4EBD-B3B5-FE0EEC1AB668}" destId="{E4D91735-DE59-4F80-BBB1-DB6040B10539}" srcOrd="2" destOrd="0" parTransId="{A251F32D-0194-4CF6-8986-26721D035B94}" sibTransId="{1BB9DE8B-04F1-4890-94BF-36457815A0D7}"/>
    <dgm:cxn modelId="{BAEB07F5-5874-42C0-89B4-FF5C2E641FCD}" type="presParOf" srcId="{9BDC1831-5663-40B0-992F-A2DA2B611712}" destId="{7224753B-C40D-4667-8DCE-35F985935D79}" srcOrd="0" destOrd="0" presId="urn:microsoft.com/office/officeart/2005/8/layout/vList2"/>
    <dgm:cxn modelId="{3610D59E-DB79-4E6C-BA0A-549D4709A5E6}" type="presParOf" srcId="{9BDC1831-5663-40B0-992F-A2DA2B611712}" destId="{83FB94DB-177B-4259-A54A-3A8063044B5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7CE11-B47F-4B60-BD4A-1ACB0C4D76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565286-3912-4ADE-8726-5314BEEBC1EC}">
      <dgm:prSet/>
      <dgm:spPr/>
      <dgm:t>
        <a:bodyPr/>
        <a:lstStyle/>
        <a:p>
          <a:pPr rtl="0"/>
          <a:r>
            <a:rPr lang="ru-RU" dirty="0" smtClean="0"/>
            <a:t>Для стимулирования роста эффективности школ разработаны </a:t>
          </a:r>
          <a:r>
            <a:rPr lang="ru-RU" dirty="0" smtClean="0">
              <a:solidFill>
                <a:srgbClr val="00B0F0"/>
              </a:solidFill>
            </a:rPr>
            <a:t>механизмы</a:t>
          </a:r>
          <a:r>
            <a:rPr lang="ru-RU" dirty="0" smtClean="0"/>
            <a:t> выявления и оказания помощи тем школам, которые демонстрируют признаки </a:t>
          </a:r>
          <a:r>
            <a:rPr lang="ru-RU" dirty="0" err="1" smtClean="0"/>
            <a:t>неуспешности</a:t>
          </a:r>
          <a:r>
            <a:rPr lang="ru-RU" dirty="0" smtClean="0"/>
            <a:t> или находятся в зоне риска снижения результатов.</a:t>
          </a:r>
          <a:endParaRPr lang="ru-RU" dirty="0"/>
        </a:p>
      </dgm:t>
    </dgm:pt>
    <dgm:pt modelId="{F8F851E3-5F0A-47E7-AD12-0E9700D97044}" type="parTrans" cxnId="{43D06E97-C0A7-4767-9B34-CBDBE92AC5A6}">
      <dgm:prSet/>
      <dgm:spPr/>
      <dgm:t>
        <a:bodyPr/>
        <a:lstStyle/>
        <a:p>
          <a:endParaRPr lang="ru-RU"/>
        </a:p>
      </dgm:t>
    </dgm:pt>
    <dgm:pt modelId="{4DCA5DDF-1DF0-47DA-B63E-BE30FBEA630C}" type="sibTrans" cxnId="{43D06E97-C0A7-4767-9B34-CBDBE92AC5A6}">
      <dgm:prSet/>
      <dgm:spPr/>
      <dgm:t>
        <a:bodyPr/>
        <a:lstStyle/>
        <a:p>
          <a:endParaRPr lang="ru-RU"/>
        </a:p>
      </dgm:t>
    </dgm:pt>
    <dgm:pt modelId="{E9B624C5-03D4-4DA4-B715-4669E241D548}">
      <dgm:prSet/>
      <dgm:spPr/>
      <dgm:t>
        <a:bodyPr/>
        <a:lstStyle/>
        <a:p>
          <a:pPr rtl="0"/>
          <a:r>
            <a:rPr lang="ru-RU" dirty="0" smtClean="0">
              <a:solidFill>
                <a:srgbClr val="00B0F0"/>
              </a:solidFill>
            </a:rPr>
            <a:t>Адресная методическая поддержка </a:t>
          </a:r>
          <a:r>
            <a:rPr lang="ru-RU" dirty="0" smtClean="0"/>
            <a:t>таких школ является важным шагом для принятия мер по улучшению качества образования. </a:t>
          </a:r>
          <a:endParaRPr lang="ru-RU" dirty="0"/>
        </a:p>
      </dgm:t>
    </dgm:pt>
    <dgm:pt modelId="{61456DF5-0932-4999-B629-F9D76061591A}" type="parTrans" cxnId="{6B91643C-8670-41FD-8B84-22F63C0B7CE6}">
      <dgm:prSet/>
      <dgm:spPr/>
      <dgm:t>
        <a:bodyPr/>
        <a:lstStyle/>
        <a:p>
          <a:endParaRPr lang="ru-RU"/>
        </a:p>
      </dgm:t>
    </dgm:pt>
    <dgm:pt modelId="{79F45104-0143-4CD0-9CEA-E65B9978B374}" type="sibTrans" cxnId="{6B91643C-8670-41FD-8B84-22F63C0B7CE6}">
      <dgm:prSet/>
      <dgm:spPr/>
      <dgm:t>
        <a:bodyPr/>
        <a:lstStyle/>
        <a:p>
          <a:endParaRPr lang="ru-RU"/>
        </a:p>
      </dgm:t>
    </dgm:pt>
    <dgm:pt modelId="{90D8892D-07C7-452F-8BF0-842A417AEDA8}" type="pres">
      <dgm:prSet presAssocID="{9EB7CE11-B47F-4B60-BD4A-1ACB0C4D7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C9996-1612-496E-B8AC-92B77BC1452E}" type="pres">
      <dgm:prSet presAssocID="{89565286-3912-4ADE-8726-5314BEEBC1EC}" presName="parentText" presStyleLbl="node1" presStyleIdx="0" presStyleCnt="2" custLinFactY="1762" custLinFactNeighborX="-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E5693-DB7B-4E8A-96CF-6558AB8A1943}" type="pres">
      <dgm:prSet presAssocID="{4DCA5DDF-1DF0-47DA-B63E-BE30FBEA630C}" presName="spacer" presStyleCnt="0"/>
      <dgm:spPr/>
    </dgm:pt>
    <dgm:pt modelId="{98B0F11F-7F99-4BBE-8A89-0DE0DBBC4289}" type="pres">
      <dgm:prSet presAssocID="{E9B624C5-03D4-4DA4-B715-4669E241D5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D06E97-C0A7-4767-9B34-CBDBE92AC5A6}" srcId="{9EB7CE11-B47F-4B60-BD4A-1ACB0C4D76FE}" destId="{89565286-3912-4ADE-8726-5314BEEBC1EC}" srcOrd="0" destOrd="0" parTransId="{F8F851E3-5F0A-47E7-AD12-0E9700D97044}" sibTransId="{4DCA5DDF-1DF0-47DA-B63E-BE30FBEA630C}"/>
    <dgm:cxn modelId="{6B91643C-8670-41FD-8B84-22F63C0B7CE6}" srcId="{9EB7CE11-B47F-4B60-BD4A-1ACB0C4D76FE}" destId="{E9B624C5-03D4-4DA4-B715-4669E241D548}" srcOrd="1" destOrd="0" parTransId="{61456DF5-0932-4999-B629-F9D76061591A}" sibTransId="{79F45104-0143-4CD0-9CEA-E65B9978B374}"/>
    <dgm:cxn modelId="{8F3ECA31-2092-41B1-AF77-7785591D3951}" type="presOf" srcId="{E9B624C5-03D4-4DA4-B715-4669E241D548}" destId="{98B0F11F-7F99-4BBE-8A89-0DE0DBBC4289}" srcOrd="0" destOrd="0" presId="urn:microsoft.com/office/officeart/2005/8/layout/vList2"/>
    <dgm:cxn modelId="{0318F5C8-6FF3-44A7-AE6C-1E43D69AFB45}" type="presOf" srcId="{89565286-3912-4ADE-8726-5314BEEBC1EC}" destId="{FB1C9996-1612-496E-B8AC-92B77BC1452E}" srcOrd="0" destOrd="0" presId="urn:microsoft.com/office/officeart/2005/8/layout/vList2"/>
    <dgm:cxn modelId="{B750FE8A-38C5-409E-A73B-71C725F15442}" type="presOf" srcId="{9EB7CE11-B47F-4B60-BD4A-1ACB0C4D76FE}" destId="{90D8892D-07C7-452F-8BF0-842A417AEDA8}" srcOrd="0" destOrd="0" presId="urn:microsoft.com/office/officeart/2005/8/layout/vList2"/>
    <dgm:cxn modelId="{4CC821DE-AACE-445E-9F8F-44600657BB3F}" type="presParOf" srcId="{90D8892D-07C7-452F-8BF0-842A417AEDA8}" destId="{FB1C9996-1612-496E-B8AC-92B77BC1452E}" srcOrd="0" destOrd="0" presId="urn:microsoft.com/office/officeart/2005/8/layout/vList2"/>
    <dgm:cxn modelId="{CDF92C8A-0422-4876-A1FC-8C9A07B7F8C9}" type="presParOf" srcId="{90D8892D-07C7-452F-8BF0-842A417AEDA8}" destId="{7A2E5693-DB7B-4E8A-96CF-6558AB8A1943}" srcOrd="1" destOrd="0" presId="urn:microsoft.com/office/officeart/2005/8/layout/vList2"/>
    <dgm:cxn modelId="{97780269-2548-468F-8E08-67C217057D9A}" type="presParOf" srcId="{90D8892D-07C7-452F-8BF0-842A417AEDA8}" destId="{98B0F11F-7F99-4BBE-8A89-0DE0DBBC42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FA565-12D4-481F-8401-ED58141322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7E621-516F-4D6C-AA96-5F8E3BDEBDB7}">
      <dgm:prSet/>
      <dgm:spPr/>
      <dgm:t>
        <a:bodyPr/>
        <a:lstStyle/>
        <a:p>
          <a:pPr rtl="0"/>
          <a:r>
            <a:rPr lang="ru-RU" dirty="0" smtClean="0"/>
            <a:t>- под школьной </a:t>
          </a:r>
          <a:r>
            <a:rPr lang="ru-RU" dirty="0" err="1" smtClean="0"/>
            <a:t>неуспешностью</a:t>
          </a:r>
          <a:r>
            <a:rPr lang="ru-RU" dirty="0" smtClean="0"/>
            <a:t> принято понимать систематическую академическую неуспеваемость обучающегося, отставание в изучении предметов по сравнению с одноклассниками, что впоследствии приводит к негативным проявлениям в отношении к учебному процессу: нежеланию учиться, нарушениям дисциплины, избеганию посещения уроков и пр. (Исаев Е.И., </a:t>
          </a:r>
          <a:r>
            <a:rPr lang="ru-RU" dirty="0" err="1" smtClean="0"/>
            <a:t>Косарецкий</a:t>
          </a:r>
          <a:r>
            <a:rPr lang="ru-RU" dirty="0" smtClean="0"/>
            <a:t> С.Г., 2019)</a:t>
          </a:r>
          <a:endParaRPr lang="ru-RU" dirty="0"/>
        </a:p>
      </dgm:t>
    </dgm:pt>
    <dgm:pt modelId="{40E455DB-F65E-46EB-96B6-953DDD140806}" type="parTrans" cxnId="{ABABCC91-A17D-40F3-BFB4-2FB4A4C98336}">
      <dgm:prSet/>
      <dgm:spPr/>
      <dgm:t>
        <a:bodyPr/>
        <a:lstStyle/>
        <a:p>
          <a:endParaRPr lang="ru-RU"/>
        </a:p>
      </dgm:t>
    </dgm:pt>
    <dgm:pt modelId="{442A6C89-251F-4A67-99BC-B81E4AEAF31A}" type="sibTrans" cxnId="{ABABCC91-A17D-40F3-BFB4-2FB4A4C98336}">
      <dgm:prSet/>
      <dgm:spPr/>
      <dgm:t>
        <a:bodyPr/>
        <a:lstStyle/>
        <a:p>
          <a:endParaRPr lang="ru-RU"/>
        </a:p>
      </dgm:t>
    </dgm:pt>
    <dgm:pt modelId="{FA32E8BD-E6DF-4FDC-966D-ABA69AA45151}" type="pres">
      <dgm:prSet presAssocID="{B9BFA565-12D4-481F-8401-ED58141322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84144-6E14-4E4F-B6DB-EF735DF0E081}" type="pres">
      <dgm:prSet presAssocID="{DB27E621-516F-4D6C-AA96-5F8E3BDEBD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C0D37E-4386-4910-9EBC-9393243FD785}" type="presOf" srcId="{B9BFA565-12D4-481F-8401-ED581413225C}" destId="{FA32E8BD-E6DF-4FDC-966D-ABA69AA45151}" srcOrd="0" destOrd="0" presId="urn:microsoft.com/office/officeart/2005/8/layout/vList2"/>
    <dgm:cxn modelId="{CF49B7B8-4A7C-4EA1-8BA8-ED3E9DAA8691}" type="presOf" srcId="{DB27E621-516F-4D6C-AA96-5F8E3BDEBDB7}" destId="{DD084144-6E14-4E4F-B6DB-EF735DF0E081}" srcOrd="0" destOrd="0" presId="urn:microsoft.com/office/officeart/2005/8/layout/vList2"/>
    <dgm:cxn modelId="{ABABCC91-A17D-40F3-BFB4-2FB4A4C98336}" srcId="{B9BFA565-12D4-481F-8401-ED581413225C}" destId="{DB27E621-516F-4D6C-AA96-5F8E3BDEBDB7}" srcOrd="0" destOrd="0" parTransId="{40E455DB-F65E-46EB-96B6-953DDD140806}" sibTransId="{442A6C89-251F-4A67-99BC-B81E4AEAF31A}"/>
    <dgm:cxn modelId="{7F6DC47E-1380-4E3D-8470-289D4B12EF4F}" type="presParOf" srcId="{FA32E8BD-E6DF-4FDC-966D-ABA69AA45151}" destId="{DD084144-6E14-4E4F-B6DB-EF735DF0E0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0FC45B-0390-4A8E-91F2-38A935281C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B946BD-FF1C-478A-92F1-B5B7DB688DD1}">
      <dgm:prSet/>
      <dgm:spPr/>
      <dgm:t>
        <a:bodyPr/>
        <a:lstStyle/>
        <a:p>
          <a:pPr rtl="0"/>
          <a:r>
            <a:rPr lang="ru-RU" smtClean="0"/>
            <a:t>«Комплексный мониторинг эффективности программ поддержки ШНОР и ШФСНУ: результаты рекомендации»</a:t>
          </a:r>
          <a:endParaRPr lang="ru-RU"/>
        </a:p>
      </dgm:t>
    </dgm:pt>
    <dgm:pt modelId="{67B5B0EE-D3D9-4BFF-80B0-EB0169968565}" type="parTrans" cxnId="{3DE05454-E2BD-4ED9-BE36-F8E2CBC59481}">
      <dgm:prSet/>
      <dgm:spPr/>
      <dgm:t>
        <a:bodyPr/>
        <a:lstStyle/>
        <a:p>
          <a:endParaRPr lang="ru-RU"/>
        </a:p>
      </dgm:t>
    </dgm:pt>
    <dgm:pt modelId="{F31728F9-66FE-4131-A3FD-ABF4247E021A}" type="sibTrans" cxnId="{3DE05454-E2BD-4ED9-BE36-F8E2CBC59481}">
      <dgm:prSet/>
      <dgm:spPr/>
      <dgm:t>
        <a:bodyPr/>
        <a:lstStyle/>
        <a:p>
          <a:endParaRPr lang="ru-RU"/>
        </a:p>
      </dgm:t>
    </dgm:pt>
    <dgm:pt modelId="{51BCDBEF-4A70-402D-BFDC-0B3C6A73CAD3}">
      <dgm:prSet/>
      <dgm:spPr/>
      <dgm:t>
        <a:bodyPr/>
        <a:lstStyle/>
        <a:p>
          <a:pPr rtl="0"/>
          <a:r>
            <a:rPr lang="ru-RU" dirty="0" smtClean="0"/>
            <a:t>«Определение подходов к формированию и развитию системы </a:t>
          </a:r>
          <a:r>
            <a:rPr lang="ru-RU" dirty="0" err="1" smtClean="0"/>
            <a:t>внутришкольной</a:t>
          </a:r>
          <a:r>
            <a:rPr lang="ru-RU" dirty="0" smtClean="0"/>
            <a:t> профилактики учебной </a:t>
          </a:r>
          <a:r>
            <a:rPr lang="ru-RU" dirty="0" err="1" smtClean="0"/>
            <a:t>неуспешности</a:t>
          </a:r>
          <a:r>
            <a:rPr lang="ru-RU" dirty="0" smtClean="0"/>
            <a:t> обучающихся общеобразовательных организаций Ленинградской области по итогам экспертизы документов и материалов, находящихся в открытом доступе».</a:t>
          </a:r>
          <a:endParaRPr lang="ru-RU" dirty="0"/>
        </a:p>
      </dgm:t>
    </dgm:pt>
    <dgm:pt modelId="{BAAA7430-92DE-4E96-8609-B7932B6E3601}" type="parTrans" cxnId="{994FCF45-2CEE-4316-AC6F-2E811D9C1A49}">
      <dgm:prSet/>
      <dgm:spPr/>
      <dgm:t>
        <a:bodyPr/>
        <a:lstStyle/>
        <a:p>
          <a:endParaRPr lang="ru-RU"/>
        </a:p>
      </dgm:t>
    </dgm:pt>
    <dgm:pt modelId="{2861DE64-3940-4ABF-9BA5-D8DDD5E88E5B}" type="sibTrans" cxnId="{994FCF45-2CEE-4316-AC6F-2E811D9C1A49}">
      <dgm:prSet/>
      <dgm:spPr/>
      <dgm:t>
        <a:bodyPr/>
        <a:lstStyle/>
        <a:p>
          <a:endParaRPr lang="ru-RU"/>
        </a:p>
      </dgm:t>
    </dgm:pt>
    <dgm:pt modelId="{4889FC87-C5CE-49FD-A06D-97F1D07FADAD}" type="pres">
      <dgm:prSet presAssocID="{810FC45B-0390-4A8E-91F2-38A935281C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2C7A0-4344-4835-985B-066DADF7CBDE}" type="pres">
      <dgm:prSet presAssocID="{58B946BD-FF1C-478A-92F1-B5B7DB688D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B4E6-D5C2-4490-9F5F-BC008EED4CD5}" type="pres">
      <dgm:prSet presAssocID="{F31728F9-66FE-4131-A3FD-ABF4247E021A}" presName="spacer" presStyleCnt="0"/>
      <dgm:spPr/>
    </dgm:pt>
    <dgm:pt modelId="{C855F216-4E12-48EF-AF19-B6D48FC5443C}" type="pres">
      <dgm:prSet presAssocID="{51BCDBEF-4A70-402D-BFDC-0B3C6A73C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ACA0B-7ABF-4E26-A0E4-860C205AE6A1}" type="presOf" srcId="{51BCDBEF-4A70-402D-BFDC-0B3C6A73CAD3}" destId="{C855F216-4E12-48EF-AF19-B6D48FC5443C}" srcOrd="0" destOrd="0" presId="urn:microsoft.com/office/officeart/2005/8/layout/vList2"/>
    <dgm:cxn modelId="{FF7979B7-E0B8-47CF-B266-439042641627}" type="presOf" srcId="{58B946BD-FF1C-478A-92F1-B5B7DB688DD1}" destId="{CA52C7A0-4344-4835-985B-066DADF7CBDE}" srcOrd="0" destOrd="0" presId="urn:microsoft.com/office/officeart/2005/8/layout/vList2"/>
    <dgm:cxn modelId="{1FDD9B86-5C18-45E1-BD1D-27FD4C14C079}" type="presOf" srcId="{810FC45B-0390-4A8E-91F2-38A935281C4B}" destId="{4889FC87-C5CE-49FD-A06D-97F1D07FADAD}" srcOrd="0" destOrd="0" presId="urn:microsoft.com/office/officeart/2005/8/layout/vList2"/>
    <dgm:cxn modelId="{994FCF45-2CEE-4316-AC6F-2E811D9C1A49}" srcId="{810FC45B-0390-4A8E-91F2-38A935281C4B}" destId="{51BCDBEF-4A70-402D-BFDC-0B3C6A73CAD3}" srcOrd="1" destOrd="0" parTransId="{BAAA7430-92DE-4E96-8609-B7932B6E3601}" sibTransId="{2861DE64-3940-4ABF-9BA5-D8DDD5E88E5B}"/>
    <dgm:cxn modelId="{3DE05454-E2BD-4ED9-BE36-F8E2CBC59481}" srcId="{810FC45B-0390-4A8E-91F2-38A935281C4B}" destId="{58B946BD-FF1C-478A-92F1-B5B7DB688DD1}" srcOrd="0" destOrd="0" parTransId="{67B5B0EE-D3D9-4BFF-80B0-EB0169968565}" sibTransId="{F31728F9-66FE-4131-A3FD-ABF4247E021A}"/>
    <dgm:cxn modelId="{5F70830A-3E08-44DE-A9EB-F100E6AC9EA8}" type="presParOf" srcId="{4889FC87-C5CE-49FD-A06D-97F1D07FADAD}" destId="{CA52C7A0-4344-4835-985B-066DADF7CBDE}" srcOrd="0" destOrd="0" presId="urn:microsoft.com/office/officeart/2005/8/layout/vList2"/>
    <dgm:cxn modelId="{DCD7F899-C5D1-41F3-8ADB-7E8AFB5E1F54}" type="presParOf" srcId="{4889FC87-C5CE-49FD-A06D-97F1D07FADAD}" destId="{E34CB4E6-D5C2-4490-9F5F-BC008EED4CD5}" srcOrd="1" destOrd="0" presId="urn:microsoft.com/office/officeart/2005/8/layout/vList2"/>
    <dgm:cxn modelId="{16157FDB-2C39-40C3-96D4-80C04646BD9A}" type="presParOf" srcId="{4889FC87-C5CE-49FD-A06D-97F1D07FADAD}" destId="{C855F216-4E12-48EF-AF19-B6D48FC544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0FC45B-0390-4A8E-91F2-38A935281C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946BD-FF1C-478A-92F1-B5B7DB688DD1}">
      <dgm:prSet/>
      <dgm:spPr/>
      <dgm:t>
        <a:bodyPr/>
        <a:lstStyle/>
        <a:p>
          <a:pPr rtl="0"/>
          <a:r>
            <a:rPr lang="ru-RU" dirty="0" smtClean="0">
              <a:solidFill>
                <a:srgbClr val="00B0F0"/>
              </a:solidFill>
            </a:rPr>
            <a:t>Стратегическая цель </a:t>
          </a:r>
          <a:r>
            <a:rPr lang="ru-RU" dirty="0" smtClean="0"/>
            <a:t>мониторинга – создание условий для организации эффективной работы с отдельными обучающимися, разработка для них индивидуальных образовательных маршрутов, создание благоприятных условий для обучающихся с трудностями в обучении и выстраивание </a:t>
          </a:r>
          <a:r>
            <a:rPr lang="ru-RU" dirty="0" err="1" smtClean="0"/>
            <a:t>внутришкольной</a:t>
          </a:r>
          <a:r>
            <a:rPr lang="ru-RU" dirty="0" smtClean="0"/>
            <a:t> системы профилактики учебной </a:t>
          </a:r>
          <a:r>
            <a:rPr lang="ru-RU" dirty="0" err="1" smtClean="0"/>
            <a:t>неуспешности</a:t>
          </a:r>
          <a:r>
            <a:rPr lang="ru-RU" dirty="0" smtClean="0"/>
            <a:t> для предотвращения появления низких образовательных результатов.</a:t>
          </a:r>
        </a:p>
        <a:p>
          <a:pPr rtl="0"/>
          <a:endParaRPr lang="ru-RU" dirty="0"/>
        </a:p>
      </dgm:t>
    </dgm:pt>
    <dgm:pt modelId="{67B5B0EE-D3D9-4BFF-80B0-EB0169968565}" type="parTrans" cxnId="{3DE05454-E2BD-4ED9-BE36-F8E2CBC59481}">
      <dgm:prSet/>
      <dgm:spPr/>
      <dgm:t>
        <a:bodyPr/>
        <a:lstStyle/>
        <a:p>
          <a:endParaRPr lang="ru-RU"/>
        </a:p>
      </dgm:t>
    </dgm:pt>
    <dgm:pt modelId="{F31728F9-66FE-4131-A3FD-ABF4247E021A}" type="sibTrans" cxnId="{3DE05454-E2BD-4ED9-BE36-F8E2CBC59481}">
      <dgm:prSet/>
      <dgm:spPr/>
      <dgm:t>
        <a:bodyPr/>
        <a:lstStyle/>
        <a:p>
          <a:endParaRPr lang="ru-RU"/>
        </a:p>
      </dgm:t>
    </dgm:pt>
    <dgm:pt modelId="{275CAC5B-1EAE-4618-899F-52A0064018EF}">
      <dgm:prSet/>
      <dgm:spPr/>
      <dgm:t>
        <a:bodyPr/>
        <a:lstStyle/>
        <a:p>
          <a:r>
            <a:rPr lang="ru-RU" dirty="0" smtClean="0">
              <a:solidFill>
                <a:srgbClr val="00B0F0"/>
              </a:solidFill>
            </a:rPr>
            <a:t>Тактическая цель </a:t>
          </a:r>
          <a:r>
            <a:rPr lang="ru-RU" dirty="0" smtClean="0"/>
            <a:t>мониторинга – определение уровня </a:t>
          </a:r>
          <a:r>
            <a:rPr lang="ru-RU" dirty="0" err="1" smtClean="0"/>
            <a:t>сформированности</a:t>
          </a:r>
          <a:r>
            <a:rPr lang="ru-RU" dirty="0" smtClean="0"/>
            <a:t> и эффективности СИСТЕМЫ профилактики учебной </a:t>
          </a:r>
          <a:r>
            <a:rPr lang="ru-RU" dirty="0" err="1" smtClean="0"/>
            <a:t>неуспешности</a:t>
          </a:r>
          <a:r>
            <a:rPr lang="ru-RU" dirty="0" smtClean="0"/>
            <a:t> в образовательной организации как показатель создания условий для организации эффективной работы с обучающимися, создание благоприятных условий для обучающихся с трудностями в обучении.</a:t>
          </a:r>
        </a:p>
      </dgm:t>
    </dgm:pt>
    <dgm:pt modelId="{D2B72900-4F65-4D99-9E0F-44C6B016E11D}" type="parTrans" cxnId="{6CB79A1C-0962-42E7-A74E-D7DCD44C109F}">
      <dgm:prSet/>
      <dgm:spPr/>
      <dgm:t>
        <a:bodyPr/>
        <a:lstStyle/>
        <a:p>
          <a:endParaRPr lang="ru-RU"/>
        </a:p>
      </dgm:t>
    </dgm:pt>
    <dgm:pt modelId="{06DCAF28-E1E1-48C4-8FF0-A0FF1EA4A4B8}" type="sibTrans" cxnId="{6CB79A1C-0962-42E7-A74E-D7DCD44C109F}">
      <dgm:prSet/>
      <dgm:spPr/>
      <dgm:t>
        <a:bodyPr/>
        <a:lstStyle/>
        <a:p>
          <a:endParaRPr lang="ru-RU"/>
        </a:p>
      </dgm:t>
    </dgm:pt>
    <dgm:pt modelId="{4889FC87-C5CE-49FD-A06D-97F1D07FADAD}" type="pres">
      <dgm:prSet presAssocID="{810FC45B-0390-4A8E-91F2-38A935281C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2C7A0-4344-4835-985B-066DADF7CBDE}" type="pres">
      <dgm:prSet presAssocID="{58B946BD-FF1C-478A-92F1-B5B7DB688D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B4E6-D5C2-4490-9F5F-BC008EED4CD5}" type="pres">
      <dgm:prSet presAssocID="{F31728F9-66FE-4131-A3FD-ABF4247E021A}" presName="spacer" presStyleCnt="0"/>
      <dgm:spPr/>
    </dgm:pt>
    <dgm:pt modelId="{6EF52073-49F5-4C17-8680-B4FE2C7185CF}" type="pres">
      <dgm:prSet presAssocID="{275CAC5B-1EAE-4618-899F-52A0064018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49E25-6004-43AA-AD53-7A30AA528B39}" type="presOf" srcId="{58B946BD-FF1C-478A-92F1-B5B7DB688DD1}" destId="{CA52C7A0-4344-4835-985B-066DADF7CBDE}" srcOrd="0" destOrd="0" presId="urn:microsoft.com/office/officeart/2005/8/layout/vList2"/>
    <dgm:cxn modelId="{844AEE11-AF7F-4DF8-865E-DCDD29828E69}" type="presOf" srcId="{810FC45B-0390-4A8E-91F2-38A935281C4B}" destId="{4889FC87-C5CE-49FD-A06D-97F1D07FADAD}" srcOrd="0" destOrd="0" presId="urn:microsoft.com/office/officeart/2005/8/layout/vList2"/>
    <dgm:cxn modelId="{C6DF8F0D-10CE-43DE-AA79-B50235561AFD}" type="presOf" srcId="{275CAC5B-1EAE-4618-899F-52A0064018EF}" destId="{6EF52073-49F5-4C17-8680-B4FE2C7185CF}" srcOrd="0" destOrd="0" presId="urn:microsoft.com/office/officeart/2005/8/layout/vList2"/>
    <dgm:cxn modelId="{3DE05454-E2BD-4ED9-BE36-F8E2CBC59481}" srcId="{810FC45B-0390-4A8E-91F2-38A935281C4B}" destId="{58B946BD-FF1C-478A-92F1-B5B7DB688DD1}" srcOrd="0" destOrd="0" parTransId="{67B5B0EE-D3D9-4BFF-80B0-EB0169968565}" sibTransId="{F31728F9-66FE-4131-A3FD-ABF4247E021A}"/>
    <dgm:cxn modelId="{6CB79A1C-0962-42E7-A74E-D7DCD44C109F}" srcId="{810FC45B-0390-4A8E-91F2-38A935281C4B}" destId="{275CAC5B-1EAE-4618-899F-52A0064018EF}" srcOrd="1" destOrd="0" parTransId="{D2B72900-4F65-4D99-9E0F-44C6B016E11D}" sibTransId="{06DCAF28-E1E1-48C4-8FF0-A0FF1EA4A4B8}"/>
    <dgm:cxn modelId="{A461B4C8-8A7E-447F-B09E-B1401FD34233}" type="presParOf" srcId="{4889FC87-C5CE-49FD-A06D-97F1D07FADAD}" destId="{CA52C7A0-4344-4835-985B-066DADF7CBDE}" srcOrd="0" destOrd="0" presId="urn:microsoft.com/office/officeart/2005/8/layout/vList2"/>
    <dgm:cxn modelId="{5E5D466C-859E-4060-A896-B8FEA831984A}" type="presParOf" srcId="{4889FC87-C5CE-49FD-A06D-97F1D07FADAD}" destId="{E34CB4E6-D5C2-4490-9F5F-BC008EED4CD5}" srcOrd="1" destOrd="0" presId="urn:microsoft.com/office/officeart/2005/8/layout/vList2"/>
    <dgm:cxn modelId="{0E15F14F-B2C4-43AE-A5E7-65ACFAAC5404}" type="presParOf" srcId="{4889FC87-C5CE-49FD-A06D-97F1D07FADAD}" destId="{6EF52073-49F5-4C17-8680-B4FE2C7185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0FC45B-0390-4A8E-91F2-38A935281C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946BD-FF1C-478A-92F1-B5B7DB688DD1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bg1"/>
              </a:solidFill>
            </a:rPr>
            <a:t>- система профилактики учебной </a:t>
          </a:r>
          <a:r>
            <a:rPr lang="ru-RU" sz="2800" dirty="0" err="1" smtClean="0">
              <a:solidFill>
                <a:schemeClr val="bg1"/>
              </a:solidFill>
            </a:rPr>
            <a:t>неуспешности</a:t>
          </a:r>
          <a:r>
            <a:rPr lang="ru-RU" sz="2800" dirty="0" smtClean="0">
              <a:solidFill>
                <a:schemeClr val="bg1"/>
              </a:solidFill>
            </a:rPr>
            <a:t> – это совокупность связанных элементов, влияющих на повышение образовательных результатов и устранение причин их снижения. </a:t>
          </a:r>
          <a:endParaRPr lang="ru-RU" sz="2800" dirty="0">
            <a:solidFill>
              <a:schemeClr val="bg1"/>
            </a:solidFill>
          </a:endParaRPr>
        </a:p>
      </dgm:t>
    </dgm:pt>
    <dgm:pt modelId="{67B5B0EE-D3D9-4BFF-80B0-EB0169968565}" type="parTrans" cxnId="{3DE05454-E2BD-4ED9-BE36-F8E2CBC59481}">
      <dgm:prSet/>
      <dgm:spPr/>
      <dgm:t>
        <a:bodyPr/>
        <a:lstStyle/>
        <a:p>
          <a:endParaRPr lang="ru-RU"/>
        </a:p>
      </dgm:t>
    </dgm:pt>
    <dgm:pt modelId="{F31728F9-66FE-4131-A3FD-ABF4247E021A}" type="sibTrans" cxnId="{3DE05454-E2BD-4ED9-BE36-F8E2CBC59481}">
      <dgm:prSet/>
      <dgm:spPr/>
      <dgm:t>
        <a:bodyPr/>
        <a:lstStyle/>
        <a:p>
          <a:endParaRPr lang="ru-RU"/>
        </a:p>
      </dgm:t>
    </dgm:pt>
    <dgm:pt modelId="{4889FC87-C5CE-49FD-A06D-97F1D07FADAD}" type="pres">
      <dgm:prSet presAssocID="{810FC45B-0390-4A8E-91F2-38A935281C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2C7A0-4344-4835-985B-066DADF7CBDE}" type="pres">
      <dgm:prSet presAssocID="{58B946BD-FF1C-478A-92F1-B5B7DB688D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05454-E2BD-4ED9-BE36-F8E2CBC59481}" srcId="{810FC45B-0390-4A8E-91F2-38A935281C4B}" destId="{58B946BD-FF1C-478A-92F1-B5B7DB688DD1}" srcOrd="0" destOrd="0" parTransId="{67B5B0EE-D3D9-4BFF-80B0-EB0169968565}" sibTransId="{F31728F9-66FE-4131-A3FD-ABF4247E021A}"/>
    <dgm:cxn modelId="{5839DE00-F4A6-4224-9BFA-A33DE75F791A}" type="presOf" srcId="{58B946BD-FF1C-478A-92F1-B5B7DB688DD1}" destId="{CA52C7A0-4344-4835-985B-066DADF7CBDE}" srcOrd="0" destOrd="0" presId="urn:microsoft.com/office/officeart/2005/8/layout/vList2"/>
    <dgm:cxn modelId="{A29C2E30-5D30-4241-A331-B7E55294C096}" type="presOf" srcId="{810FC45B-0390-4A8E-91F2-38A935281C4B}" destId="{4889FC87-C5CE-49FD-A06D-97F1D07FADAD}" srcOrd="0" destOrd="0" presId="urn:microsoft.com/office/officeart/2005/8/layout/vList2"/>
    <dgm:cxn modelId="{74652AAB-487E-464D-9BB7-85E2F0070002}" type="presParOf" srcId="{4889FC87-C5CE-49FD-A06D-97F1D07FADAD}" destId="{CA52C7A0-4344-4835-985B-066DADF7CB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05756A-2EE5-4B80-B0AC-CB43C4F5DB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50AF4F-8F98-454F-9B78-18B596816D61}">
      <dgm:prSet/>
      <dgm:spPr/>
      <dgm:t>
        <a:bodyPr/>
        <a:lstStyle/>
        <a:p>
          <a:pPr rtl="0"/>
          <a:r>
            <a:rPr lang="ru-RU" smtClean="0"/>
            <a:t>На этом этапе образовательной организацией решаются следующие задачи:</a:t>
          </a:r>
          <a:endParaRPr lang="ru-RU"/>
        </a:p>
      </dgm:t>
    </dgm:pt>
    <dgm:pt modelId="{A8E3DE37-4DE4-4104-A2D1-5ED4AB1171AB}" type="parTrans" cxnId="{87914747-01DC-416A-B78E-28C3747BE1A0}">
      <dgm:prSet/>
      <dgm:spPr/>
      <dgm:t>
        <a:bodyPr/>
        <a:lstStyle/>
        <a:p>
          <a:endParaRPr lang="ru-RU"/>
        </a:p>
      </dgm:t>
    </dgm:pt>
    <dgm:pt modelId="{C8FD8BC3-C526-4FF1-B008-3688CB179693}" type="sibTrans" cxnId="{87914747-01DC-416A-B78E-28C3747BE1A0}">
      <dgm:prSet/>
      <dgm:spPr/>
      <dgm:t>
        <a:bodyPr/>
        <a:lstStyle/>
        <a:p>
          <a:endParaRPr lang="ru-RU"/>
        </a:p>
      </dgm:t>
    </dgm:pt>
    <dgm:pt modelId="{AEBF76FD-6A00-4C06-9F24-526E77F92B21}">
      <dgm:prSet/>
      <dgm:spPr/>
      <dgm:t>
        <a:bodyPr/>
        <a:lstStyle/>
        <a:p>
          <a:pPr rtl="0"/>
          <a:r>
            <a:rPr lang="ru-RU" smtClean="0"/>
            <a:t>выделение структурных элементов/компонентов системы профилактики учебной неуспешности и обоснование взаимосвязи между ними:</a:t>
          </a:r>
          <a:endParaRPr lang="ru-RU"/>
        </a:p>
      </dgm:t>
    </dgm:pt>
    <dgm:pt modelId="{A25F2318-846A-4E20-A086-936F8667FB0C}" type="parTrans" cxnId="{187356BC-F9BF-4794-AB56-516BC8BF7E20}">
      <dgm:prSet/>
      <dgm:spPr/>
      <dgm:t>
        <a:bodyPr/>
        <a:lstStyle/>
        <a:p>
          <a:endParaRPr lang="ru-RU"/>
        </a:p>
      </dgm:t>
    </dgm:pt>
    <dgm:pt modelId="{0CF8B1C6-B3F3-4513-8107-0F055BE02602}" type="sibTrans" cxnId="{187356BC-F9BF-4794-AB56-516BC8BF7E20}">
      <dgm:prSet/>
      <dgm:spPr/>
      <dgm:t>
        <a:bodyPr/>
        <a:lstStyle/>
        <a:p>
          <a:endParaRPr lang="ru-RU"/>
        </a:p>
      </dgm:t>
    </dgm:pt>
    <dgm:pt modelId="{B50DFD5E-2264-481F-9FFF-3A7B37149CB9}">
      <dgm:prSet/>
      <dgm:spPr/>
      <dgm:t>
        <a:bodyPr/>
        <a:lstStyle/>
        <a:p>
          <a:pPr rtl="0"/>
          <a:r>
            <a:rPr lang="ru-RU" smtClean="0"/>
            <a:t>выделение показателей эффективности системы профилактики учебной неуспешности по критериям управляемости, устойчивости и потенциальной эффективности.</a:t>
          </a:r>
          <a:endParaRPr lang="ru-RU"/>
        </a:p>
      </dgm:t>
    </dgm:pt>
    <dgm:pt modelId="{89C9C0D5-86C4-4FE2-AC7D-F8551140E775}" type="parTrans" cxnId="{DFC84210-6160-42A7-B0DB-11BE40CFD437}">
      <dgm:prSet/>
      <dgm:spPr/>
      <dgm:t>
        <a:bodyPr/>
        <a:lstStyle/>
        <a:p>
          <a:endParaRPr lang="ru-RU"/>
        </a:p>
      </dgm:t>
    </dgm:pt>
    <dgm:pt modelId="{86F4DD90-5E03-4555-8068-D3C28592865E}" type="sibTrans" cxnId="{DFC84210-6160-42A7-B0DB-11BE40CFD437}">
      <dgm:prSet/>
      <dgm:spPr/>
      <dgm:t>
        <a:bodyPr/>
        <a:lstStyle/>
        <a:p>
          <a:endParaRPr lang="ru-RU"/>
        </a:p>
      </dgm:t>
    </dgm:pt>
    <dgm:pt modelId="{9A3EAD33-9399-4B90-B97D-D33E4D8FA987}" type="pres">
      <dgm:prSet presAssocID="{C205756A-2EE5-4B80-B0AC-CB43C4F5DB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FB8EBC-A259-4207-9525-91D041DD0FDA}" type="pres">
      <dgm:prSet presAssocID="{C205756A-2EE5-4B80-B0AC-CB43C4F5DBE7}" presName="arrow" presStyleLbl="bgShp" presStyleIdx="0" presStyleCnt="1"/>
      <dgm:spPr/>
    </dgm:pt>
    <dgm:pt modelId="{A5ACE4AA-BD8C-4B93-9C50-908865EEDD92}" type="pres">
      <dgm:prSet presAssocID="{C205756A-2EE5-4B80-B0AC-CB43C4F5DBE7}" presName="linearProcess" presStyleCnt="0"/>
      <dgm:spPr/>
    </dgm:pt>
    <dgm:pt modelId="{A4A426FE-6698-42F8-996E-12290DF1995F}" type="pres">
      <dgm:prSet presAssocID="{5A50AF4F-8F98-454F-9B78-18B596816D6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CF46B-88D5-4E4F-86EB-3D6D8C538B67}" type="pres">
      <dgm:prSet presAssocID="{C8FD8BC3-C526-4FF1-B008-3688CB179693}" presName="sibTrans" presStyleCnt="0"/>
      <dgm:spPr/>
    </dgm:pt>
    <dgm:pt modelId="{53FF5E3E-AF81-4593-AA13-F4C7FA2A79F2}" type="pres">
      <dgm:prSet presAssocID="{AEBF76FD-6A00-4C06-9F24-526E77F92B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FC1FA-CEEF-4959-BDB7-33E48BB5E304}" type="pres">
      <dgm:prSet presAssocID="{0CF8B1C6-B3F3-4513-8107-0F055BE02602}" presName="sibTrans" presStyleCnt="0"/>
      <dgm:spPr/>
    </dgm:pt>
    <dgm:pt modelId="{902F4CBE-94CD-4546-B648-7784301BFF24}" type="pres">
      <dgm:prSet presAssocID="{B50DFD5E-2264-481F-9FFF-3A7B37149C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348C4-6A95-46DD-B961-2081DC6D7973}" type="presOf" srcId="{5A50AF4F-8F98-454F-9B78-18B596816D61}" destId="{A4A426FE-6698-42F8-996E-12290DF1995F}" srcOrd="0" destOrd="0" presId="urn:microsoft.com/office/officeart/2005/8/layout/hProcess9"/>
    <dgm:cxn modelId="{50841760-9B9B-4E10-97C9-341D072ED3BD}" type="presOf" srcId="{B50DFD5E-2264-481F-9FFF-3A7B37149CB9}" destId="{902F4CBE-94CD-4546-B648-7784301BFF24}" srcOrd="0" destOrd="0" presId="urn:microsoft.com/office/officeart/2005/8/layout/hProcess9"/>
    <dgm:cxn modelId="{87914747-01DC-416A-B78E-28C3747BE1A0}" srcId="{C205756A-2EE5-4B80-B0AC-CB43C4F5DBE7}" destId="{5A50AF4F-8F98-454F-9B78-18B596816D61}" srcOrd="0" destOrd="0" parTransId="{A8E3DE37-4DE4-4104-A2D1-5ED4AB1171AB}" sibTransId="{C8FD8BC3-C526-4FF1-B008-3688CB179693}"/>
    <dgm:cxn modelId="{187356BC-F9BF-4794-AB56-516BC8BF7E20}" srcId="{C205756A-2EE5-4B80-B0AC-CB43C4F5DBE7}" destId="{AEBF76FD-6A00-4C06-9F24-526E77F92B21}" srcOrd="1" destOrd="0" parTransId="{A25F2318-846A-4E20-A086-936F8667FB0C}" sibTransId="{0CF8B1C6-B3F3-4513-8107-0F055BE02602}"/>
    <dgm:cxn modelId="{DFC84210-6160-42A7-B0DB-11BE40CFD437}" srcId="{C205756A-2EE5-4B80-B0AC-CB43C4F5DBE7}" destId="{B50DFD5E-2264-481F-9FFF-3A7B37149CB9}" srcOrd="2" destOrd="0" parTransId="{89C9C0D5-86C4-4FE2-AC7D-F8551140E775}" sibTransId="{86F4DD90-5E03-4555-8068-D3C28592865E}"/>
    <dgm:cxn modelId="{B86CFEB3-D6CC-4450-AE64-DEFFEFAC25B8}" type="presOf" srcId="{AEBF76FD-6A00-4C06-9F24-526E77F92B21}" destId="{53FF5E3E-AF81-4593-AA13-F4C7FA2A79F2}" srcOrd="0" destOrd="0" presId="urn:microsoft.com/office/officeart/2005/8/layout/hProcess9"/>
    <dgm:cxn modelId="{A1298337-1D69-4579-AFBF-A2201D6096F9}" type="presOf" srcId="{C205756A-2EE5-4B80-B0AC-CB43C4F5DBE7}" destId="{9A3EAD33-9399-4B90-B97D-D33E4D8FA987}" srcOrd="0" destOrd="0" presId="urn:microsoft.com/office/officeart/2005/8/layout/hProcess9"/>
    <dgm:cxn modelId="{02D857AF-EFF5-48BE-B6D8-63814F5D6E35}" type="presParOf" srcId="{9A3EAD33-9399-4B90-B97D-D33E4D8FA987}" destId="{79FB8EBC-A259-4207-9525-91D041DD0FDA}" srcOrd="0" destOrd="0" presId="urn:microsoft.com/office/officeart/2005/8/layout/hProcess9"/>
    <dgm:cxn modelId="{2512A94E-0305-4681-A3B9-B7C4B034D341}" type="presParOf" srcId="{9A3EAD33-9399-4B90-B97D-D33E4D8FA987}" destId="{A5ACE4AA-BD8C-4B93-9C50-908865EEDD92}" srcOrd="1" destOrd="0" presId="urn:microsoft.com/office/officeart/2005/8/layout/hProcess9"/>
    <dgm:cxn modelId="{B4AFAB1B-2766-4C0F-944E-A14ECE8683A1}" type="presParOf" srcId="{A5ACE4AA-BD8C-4B93-9C50-908865EEDD92}" destId="{A4A426FE-6698-42F8-996E-12290DF1995F}" srcOrd="0" destOrd="0" presId="urn:microsoft.com/office/officeart/2005/8/layout/hProcess9"/>
    <dgm:cxn modelId="{053EF13A-0DF8-4315-9E2F-64BD32209F82}" type="presParOf" srcId="{A5ACE4AA-BD8C-4B93-9C50-908865EEDD92}" destId="{5ECCF46B-88D5-4E4F-86EB-3D6D8C538B67}" srcOrd="1" destOrd="0" presId="urn:microsoft.com/office/officeart/2005/8/layout/hProcess9"/>
    <dgm:cxn modelId="{3E8B6444-8EAE-4357-917A-6D63BE735888}" type="presParOf" srcId="{A5ACE4AA-BD8C-4B93-9C50-908865EEDD92}" destId="{53FF5E3E-AF81-4593-AA13-F4C7FA2A79F2}" srcOrd="2" destOrd="0" presId="urn:microsoft.com/office/officeart/2005/8/layout/hProcess9"/>
    <dgm:cxn modelId="{FE8BC00E-2F02-45B2-820A-890828EFB3F4}" type="presParOf" srcId="{A5ACE4AA-BD8C-4B93-9C50-908865EEDD92}" destId="{128FC1FA-CEEF-4959-BDB7-33E48BB5E304}" srcOrd="3" destOrd="0" presId="urn:microsoft.com/office/officeart/2005/8/layout/hProcess9"/>
    <dgm:cxn modelId="{8258403E-0384-487A-B898-33081ABBE547}" type="presParOf" srcId="{A5ACE4AA-BD8C-4B93-9C50-908865EEDD92}" destId="{902F4CBE-94CD-4546-B648-7784301BFF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C22FF-F89B-4B43-834D-B7A00856DB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4E83B3-27F2-4DD7-B6F0-AEDFCA7BA60F}">
      <dgm:prSet custT="1"/>
      <dgm:spPr/>
      <dgm:t>
        <a:bodyPr/>
        <a:lstStyle/>
        <a:p>
          <a:pPr rtl="0"/>
          <a:r>
            <a:rPr lang="ru-RU" sz="2400" dirty="0" smtClean="0"/>
            <a:t>Элементы, предложенные по результатам мониторинга:</a:t>
          </a:r>
          <a:endParaRPr lang="ru-RU" sz="2400" dirty="0"/>
        </a:p>
      </dgm:t>
    </dgm:pt>
    <dgm:pt modelId="{47EB11CA-1A50-4A2F-9C99-25673524B3CE}" type="parTrans" cxnId="{464101CD-7E9F-4566-8004-0366F494E4E3}">
      <dgm:prSet/>
      <dgm:spPr/>
      <dgm:t>
        <a:bodyPr/>
        <a:lstStyle/>
        <a:p>
          <a:endParaRPr lang="ru-RU"/>
        </a:p>
      </dgm:t>
    </dgm:pt>
    <dgm:pt modelId="{62DE6C25-A73E-4A84-B05E-0497819E5543}" type="sibTrans" cxnId="{464101CD-7E9F-4566-8004-0366F494E4E3}">
      <dgm:prSet/>
      <dgm:spPr/>
      <dgm:t>
        <a:bodyPr/>
        <a:lstStyle/>
        <a:p>
          <a:endParaRPr lang="ru-RU"/>
        </a:p>
      </dgm:t>
    </dgm:pt>
    <dgm:pt modelId="{57E8B4F0-A48D-4B6E-B1E2-721F84C81096}">
      <dgm:prSet/>
      <dgm:spPr/>
      <dgm:t>
        <a:bodyPr/>
        <a:lstStyle/>
        <a:p>
          <a:pPr rtl="0"/>
          <a:r>
            <a:rPr lang="ru-RU" smtClean="0"/>
            <a:t>Нормативная локальная база образовательной организации, регламентирующая профилактическую деятельность (взаимосвязи между элементами).</a:t>
          </a:r>
          <a:endParaRPr lang="ru-RU"/>
        </a:p>
      </dgm:t>
    </dgm:pt>
    <dgm:pt modelId="{5337B665-836B-4859-9050-962EB2DE4521}" type="parTrans" cxnId="{EF26BBB1-CC6F-43CC-9C49-B4FCA989BC90}">
      <dgm:prSet/>
      <dgm:spPr/>
      <dgm:t>
        <a:bodyPr/>
        <a:lstStyle/>
        <a:p>
          <a:endParaRPr lang="ru-RU"/>
        </a:p>
      </dgm:t>
    </dgm:pt>
    <dgm:pt modelId="{C62D4502-4D31-4D06-9016-AC5367051A26}" type="sibTrans" cxnId="{EF26BBB1-CC6F-43CC-9C49-B4FCA989BC90}">
      <dgm:prSet/>
      <dgm:spPr/>
      <dgm:t>
        <a:bodyPr/>
        <a:lstStyle/>
        <a:p>
          <a:endParaRPr lang="ru-RU"/>
        </a:p>
      </dgm:t>
    </dgm:pt>
    <dgm:pt modelId="{BB2B88B0-865D-4969-8F4C-6BEA087A5AF3}">
      <dgm:prSet/>
      <dgm:spPr/>
      <dgm:t>
        <a:bodyPr/>
        <a:lstStyle/>
        <a:p>
          <a:pPr rtl="0"/>
          <a:r>
            <a:rPr lang="ru-RU" smtClean="0"/>
            <a:t>Ресурсное обеспечение школы, влияющее на эффективность принимаемых профилактических мер.</a:t>
          </a:r>
          <a:endParaRPr lang="ru-RU"/>
        </a:p>
      </dgm:t>
    </dgm:pt>
    <dgm:pt modelId="{180953D7-5E03-4413-9579-ECD2DB7C2EF6}" type="parTrans" cxnId="{E3F29B5E-7BF7-4065-A5E7-9C8D86ECB87B}">
      <dgm:prSet/>
      <dgm:spPr/>
      <dgm:t>
        <a:bodyPr/>
        <a:lstStyle/>
        <a:p>
          <a:endParaRPr lang="ru-RU"/>
        </a:p>
      </dgm:t>
    </dgm:pt>
    <dgm:pt modelId="{2EBE79B2-3792-4ECE-AF7F-D7207965C482}" type="sibTrans" cxnId="{E3F29B5E-7BF7-4065-A5E7-9C8D86ECB87B}">
      <dgm:prSet/>
      <dgm:spPr/>
      <dgm:t>
        <a:bodyPr/>
        <a:lstStyle/>
        <a:p>
          <a:endParaRPr lang="ru-RU"/>
        </a:p>
      </dgm:t>
    </dgm:pt>
    <dgm:pt modelId="{CE4B599F-ACD1-445A-A2BE-E08CD8AC4501}">
      <dgm:prSet/>
      <dgm:spPr/>
      <dgm:t>
        <a:bodyPr/>
        <a:lstStyle/>
        <a:p>
          <a:pPr rtl="0"/>
          <a:r>
            <a:rPr lang="ru-RU" smtClean="0"/>
            <a:t>Организационно-методическое и учебно-методическое сопровождение.</a:t>
          </a:r>
          <a:endParaRPr lang="ru-RU"/>
        </a:p>
      </dgm:t>
    </dgm:pt>
    <dgm:pt modelId="{27065BA4-891A-4E68-B841-6BA231B2F893}" type="parTrans" cxnId="{0519CFEF-F6AB-494A-911F-39D01FFFB209}">
      <dgm:prSet/>
      <dgm:spPr/>
      <dgm:t>
        <a:bodyPr/>
        <a:lstStyle/>
        <a:p>
          <a:endParaRPr lang="ru-RU"/>
        </a:p>
      </dgm:t>
    </dgm:pt>
    <dgm:pt modelId="{59482E2F-AA53-40AA-9FC3-72D02F015BE7}" type="sibTrans" cxnId="{0519CFEF-F6AB-494A-911F-39D01FFFB209}">
      <dgm:prSet/>
      <dgm:spPr/>
      <dgm:t>
        <a:bodyPr/>
        <a:lstStyle/>
        <a:p>
          <a:endParaRPr lang="ru-RU"/>
        </a:p>
      </dgm:t>
    </dgm:pt>
    <dgm:pt modelId="{A09C9A4E-4CA1-4E00-849E-26230F293A01}">
      <dgm:prSet/>
      <dgm:spPr/>
      <dgm:t>
        <a:bodyPr/>
        <a:lstStyle/>
        <a:p>
          <a:pPr rtl="0"/>
          <a:r>
            <a:rPr lang="ru-RU" smtClean="0"/>
            <a:t>Комплексная диагностика с последующим анализом причин, формирующих риски учебной неуспешности.</a:t>
          </a:r>
          <a:endParaRPr lang="ru-RU"/>
        </a:p>
      </dgm:t>
    </dgm:pt>
    <dgm:pt modelId="{70176016-922D-4C50-9291-2BDBCFAE33D0}" type="parTrans" cxnId="{EB38E864-4B0B-4E04-9D07-91DB86979F0F}">
      <dgm:prSet/>
      <dgm:spPr/>
      <dgm:t>
        <a:bodyPr/>
        <a:lstStyle/>
        <a:p>
          <a:endParaRPr lang="ru-RU"/>
        </a:p>
      </dgm:t>
    </dgm:pt>
    <dgm:pt modelId="{B57414F2-6D3B-4658-9FD6-956D94830BE0}" type="sibTrans" cxnId="{EB38E864-4B0B-4E04-9D07-91DB86979F0F}">
      <dgm:prSet/>
      <dgm:spPr/>
      <dgm:t>
        <a:bodyPr/>
        <a:lstStyle/>
        <a:p>
          <a:endParaRPr lang="ru-RU"/>
        </a:p>
      </dgm:t>
    </dgm:pt>
    <dgm:pt modelId="{476FED73-A588-4695-9C21-20A2863DF776}">
      <dgm:prSet/>
      <dgm:spPr/>
      <dgm:t>
        <a:bodyPr/>
        <a:lstStyle/>
        <a:p>
          <a:pPr rtl="0"/>
          <a:r>
            <a:rPr lang="ru-RU" smtClean="0"/>
            <a:t>Механизмы управления процессом профилактики учебной неуспешности.</a:t>
          </a:r>
          <a:endParaRPr lang="ru-RU"/>
        </a:p>
      </dgm:t>
    </dgm:pt>
    <dgm:pt modelId="{0FBD1A5B-C0B9-4F38-9908-A951EDCF9734}" type="parTrans" cxnId="{588AF768-2070-458D-9FB1-1FB01D9D7E86}">
      <dgm:prSet/>
      <dgm:spPr/>
      <dgm:t>
        <a:bodyPr/>
        <a:lstStyle/>
        <a:p>
          <a:endParaRPr lang="ru-RU"/>
        </a:p>
      </dgm:t>
    </dgm:pt>
    <dgm:pt modelId="{14AC6B19-DD08-4994-B326-943C51426A9C}" type="sibTrans" cxnId="{588AF768-2070-458D-9FB1-1FB01D9D7E86}">
      <dgm:prSet/>
      <dgm:spPr/>
      <dgm:t>
        <a:bodyPr/>
        <a:lstStyle/>
        <a:p>
          <a:endParaRPr lang="ru-RU"/>
        </a:p>
      </dgm:t>
    </dgm:pt>
    <dgm:pt modelId="{F1FE5B2A-9F05-4086-945C-DDE068078C35}" type="pres">
      <dgm:prSet presAssocID="{353C22FF-F89B-4B43-834D-B7A00856DB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EB153-A477-4162-AF67-E058D611EF01}" type="pres">
      <dgm:prSet presAssocID="{A34E83B3-27F2-4DD7-B6F0-AEDFCA7BA6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5AF9-9849-4B08-BED8-E708F16384A8}" type="pres">
      <dgm:prSet presAssocID="{A34E83B3-27F2-4DD7-B6F0-AEDFCA7BA60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81BE1-861E-46CB-9D9A-942E7160512A}" type="presOf" srcId="{A34E83B3-27F2-4DD7-B6F0-AEDFCA7BA60F}" destId="{B26EB153-A477-4162-AF67-E058D611EF01}" srcOrd="0" destOrd="0" presId="urn:microsoft.com/office/officeart/2005/8/layout/vList2"/>
    <dgm:cxn modelId="{464101CD-7E9F-4566-8004-0366F494E4E3}" srcId="{353C22FF-F89B-4B43-834D-B7A00856DB45}" destId="{A34E83B3-27F2-4DD7-B6F0-AEDFCA7BA60F}" srcOrd="0" destOrd="0" parTransId="{47EB11CA-1A50-4A2F-9C99-25673524B3CE}" sibTransId="{62DE6C25-A73E-4A84-B05E-0497819E5543}"/>
    <dgm:cxn modelId="{03156E3A-E957-4FD7-A07D-6C2597287C18}" type="presOf" srcId="{353C22FF-F89B-4B43-834D-B7A00856DB45}" destId="{F1FE5B2A-9F05-4086-945C-DDE068078C35}" srcOrd="0" destOrd="0" presId="urn:microsoft.com/office/officeart/2005/8/layout/vList2"/>
    <dgm:cxn modelId="{1ABC6EEF-C087-418D-8342-A5073E8546E8}" type="presOf" srcId="{476FED73-A588-4695-9C21-20A2863DF776}" destId="{610F5AF9-9849-4B08-BED8-E708F16384A8}" srcOrd="0" destOrd="4" presId="urn:microsoft.com/office/officeart/2005/8/layout/vList2"/>
    <dgm:cxn modelId="{EF26BBB1-CC6F-43CC-9C49-B4FCA989BC90}" srcId="{A34E83B3-27F2-4DD7-B6F0-AEDFCA7BA60F}" destId="{57E8B4F0-A48D-4B6E-B1E2-721F84C81096}" srcOrd="0" destOrd="0" parTransId="{5337B665-836B-4859-9050-962EB2DE4521}" sibTransId="{C62D4502-4D31-4D06-9016-AC5367051A26}"/>
    <dgm:cxn modelId="{EA652B9E-580B-4064-8374-1E1AD8C26F1E}" type="presOf" srcId="{57E8B4F0-A48D-4B6E-B1E2-721F84C81096}" destId="{610F5AF9-9849-4B08-BED8-E708F16384A8}" srcOrd="0" destOrd="0" presId="urn:microsoft.com/office/officeart/2005/8/layout/vList2"/>
    <dgm:cxn modelId="{0519CFEF-F6AB-494A-911F-39D01FFFB209}" srcId="{A34E83B3-27F2-4DD7-B6F0-AEDFCA7BA60F}" destId="{CE4B599F-ACD1-445A-A2BE-E08CD8AC4501}" srcOrd="2" destOrd="0" parTransId="{27065BA4-891A-4E68-B841-6BA231B2F893}" sibTransId="{59482E2F-AA53-40AA-9FC3-72D02F015BE7}"/>
    <dgm:cxn modelId="{588AF768-2070-458D-9FB1-1FB01D9D7E86}" srcId="{A34E83B3-27F2-4DD7-B6F0-AEDFCA7BA60F}" destId="{476FED73-A588-4695-9C21-20A2863DF776}" srcOrd="4" destOrd="0" parTransId="{0FBD1A5B-C0B9-4F38-9908-A951EDCF9734}" sibTransId="{14AC6B19-DD08-4994-B326-943C51426A9C}"/>
    <dgm:cxn modelId="{E3F29B5E-7BF7-4065-A5E7-9C8D86ECB87B}" srcId="{A34E83B3-27F2-4DD7-B6F0-AEDFCA7BA60F}" destId="{BB2B88B0-865D-4969-8F4C-6BEA087A5AF3}" srcOrd="1" destOrd="0" parTransId="{180953D7-5E03-4413-9579-ECD2DB7C2EF6}" sibTransId="{2EBE79B2-3792-4ECE-AF7F-D7207965C482}"/>
    <dgm:cxn modelId="{B2F601E9-62C4-4115-9260-E7B3B6481112}" type="presOf" srcId="{CE4B599F-ACD1-445A-A2BE-E08CD8AC4501}" destId="{610F5AF9-9849-4B08-BED8-E708F16384A8}" srcOrd="0" destOrd="2" presId="urn:microsoft.com/office/officeart/2005/8/layout/vList2"/>
    <dgm:cxn modelId="{EB38E864-4B0B-4E04-9D07-91DB86979F0F}" srcId="{A34E83B3-27F2-4DD7-B6F0-AEDFCA7BA60F}" destId="{A09C9A4E-4CA1-4E00-849E-26230F293A01}" srcOrd="3" destOrd="0" parTransId="{70176016-922D-4C50-9291-2BDBCFAE33D0}" sibTransId="{B57414F2-6D3B-4658-9FD6-956D94830BE0}"/>
    <dgm:cxn modelId="{971DDFEC-C003-42A2-A584-83085A98FC60}" type="presOf" srcId="{BB2B88B0-865D-4969-8F4C-6BEA087A5AF3}" destId="{610F5AF9-9849-4B08-BED8-E708F16384A8}" srcOrd="0" destOrd="1" presId="urn:microsoft.com/office/officeart/2005/8/layout/vList2"/>
    <dgm:cxn modelId="{C7ED6BC5-E2A2-4D08-8064-0EEB77D39D78}" type="presOf" srcId="{A09C9A4E-4CA1-4E00-849E-26230F293A01}" destId="{610F5AF9-9849-4B08-BED8-E708F16384A8}" srcOrd="0" destOrd="3" presId="urn:microsoft.com/office/officeart/2005/8/layout/vList2"/>
    <dgm:cxn modelId="{673BE88F-3273-480D-8D78-2B82D5E5E942}" type="presParOf" srcId="{F1FE5B2A-9F05-4086-945C-DDE068078C35}" destId="{B26EB153-A477-4162-AF67-E058D611EF01}" srcOrd="0" destOrd="0" presId="urn:microsoft.com/office/officeart/2005/8/layout/vList2"/>
    <dgm:cxn modelId="{BBD212DA-C1B7-4DE2-8530-A71DC69CC70B}" type="presParOf" srcId="{F1FE5B2A-9F05-4086-945C-DDE068078C35}" destId="{610F5AF9-9849-4B08-BED8-E708F16384A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CC80A-1F1F-4552-91E9-A133748547CC}">
      <dsp:nvSpPr>
        <dsp:cNvPr id="0" name=""/>
        <dsp:cNvSpPr/>
      </dsp:nvSpPr>
      <dsp:spPr>
        <a:xfrm>
          <a:off x="0" y="284151"/>
          <a:ext cx="8229600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результатам диагностики (идентификации) представлен </a:t>
          </a:r>
          <a:r>
            <a:rPr lang="ru-RU" sz="1800" kern="1200" dirty="0" smtClean="0">
              <a:solidFill>
                <a:srgbClr val="00B0F0"/>
              </a:solidFill>
            </a:rPr>
            <a:t>аналитический отчет </a:t>
          </a:r>
          <a:r>
            <a:rPr lang="ru-RU" sz="1800" kern="1200" dirty="0" smtClean="0"/>
            <a:t>с учетом региональных показателей и контекстных данных, включающий аналитику в целом по Ленинградской области, а также отдельно по каждому из 18 муниципалитетов.</a:t>
          </a:r>
          <a:endParaRPr lang="ru-RU" sz="1800" kern="1200" dirty="0"/>
        </a:p>
      </dsp:txBody>
      <dsp:txXfrm>
        <a:off x="62712" y="346863"/>
        <a:ext cx="8104176" cy="1159235"/>
      </dsp:txXfrm>
    </dsp:sp>
    <dsp:sp modelId="{1347CF3D-4479-4B94-B003-066238C8F38D}">
      <dsp:nvSpPr>
        <dsp:cNvPr id="0" name=""/>
        <dsp:cNvSpPr/>
      </dsp:nvSpPr>
      <dsp:spPr>
        <a:xfrm>
          <a:off x="0" y="1620651"/>
          <a:ext cx="8229600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результатам диагностики (идентификации) разработаны </a:t>
          </a:r>
          <a:r>
            <a:rPr lang="ru-RU" sz="1800" kern="1200" dirty="0" smtClean="0">
              <a:solidFill>
                <a:srgbClr val="00B0F0"/>
              </a:solidFill>
            </a:rPr>
            <a:t>адресные методические рекомендации </a:t>
          </a:r>
          <a:r>
            <a:rPr lang="ru-RU" sz="1800" kern="1200" dirty="0" smtClean="0"/>
            <a:t>для руководителей муниципальных органов управления образованием, муниципальных методических служб, </a:t>
          </a:r>
          <a:r>
            <a:rPr lang="ru-RU" sz="1800" kern="1200" dirty="0" smtClean="0">
              <a:solidFill>
                <a:srgbClr val="00B0F0"/>
              </a:solidFill>
            </a:rPr>
            <a:t>руководителей образовательных организаций (8.3. стр.360) .</a:t>
          </a:r>
        </a:p>
      </dsp:txBody>
      <dsp:txXfrm>
        <a:off x="62712" y="1683363"/>
        <a:ext cx="8104176" cy="1159235"/>
      </dsp:txXfrm>
    </dsp:sp>
    <dsp:sp modelId="{60710C4E-E646-4564-8C6A-9C12F67211A7}">
      <dsp:nvSpPr>
        <dsp:cNvPr id="0" name=""/>
        <dsp:cNvSpPr/>
      </dsp:nvSpPr>
      <dsp:spPr>
        <a:xfrm>
          <a:off x="0" y="2957151"/>
          <a:ext cx="8229600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Методические рекомендации предполагают </a:t>
          </a:r>
          <a:r>
            <a:rPr lang="ru-RU" sz="1800" kern="1200" dirty="0" smtClean="0">
              <a:solidFill>
                <a:srgbClr val="00B0F0"/>
              </a:solidFill>
            </a:rPr>
            <a:t>конкретные шаги</a:t>
          </a:r>
          <a:r>
            <a:rPr lang="ru-RU" sz="1800" kern="1200" dirty="0" smtClean="0"/>
            <a:t>, направленные на улучшение качества образования в школах с низкими образовательными результатами; школах находящихся </a:t>
          </a:r>
          <a:r>
            <a:rPr lang="ru-RU" sz="1800" kern="1200" dirty="0" smtClean="0">
              <a:solidFill>
                <a:srgbClr val="00B0F0"/>
              </a:solidFill>
            </a:rPr>
            <a:t>в зоне риска по снижению образовательных </a:t>
          </a:r>
          <a:r>
            <a:rPr lang="ru-RU" sz="1800" kern="1200" dirty="0" smtClean="0"/>
            <a:t>результатов; школах, учащиеся которых имеют </a:t>
          </a:r>
          <a:r>
            <a:rPr lang="ru-RU" sz="1800" kern="1200" dirty="0" smtClean="0">
              <a:solidFill>
                <a:srgbClr val="00B0F0"/>
              </a:solidFill>
            </a:rPr>
            <a:t>признаки учебной </a:t>
          </a:r>
          <a:r>
            <a:rPr lang="ru-RU" sz="1800" kern="1200" dirty="0" err="1" smtClean="0">
              <a:solidFill>
                <a:srgbClr val="00B0F0"/>
              </a:solidFill>
            </a:rPr>
            <a:t>неуспешности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62712" y="3019863"/>
        <a:ext cx="8104176" cy="1159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A9BC6-8563-4788-B84D-1996F4BD53E8}">
      <dsp:nvSpPr>
        <dsp:cNvPr id="0" name=""/>
        <dsp:cNvSpPr/>
      </dsp:nvSpPr>
      <dsp:spPr>
        <a:xfrm>
          <a:off x="0" y="135483"/>
          <a:ext cx="8373616" cy="511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Структура системы профилактики может быть дополнена и другими элементами/компонентами, </a:t>
          </a:r>
          <a:r>
            <a:rPr lang="ru-RU" sz="2800" kern="1200" dirty="0" smtClean="0">
              <a:solidFill>
                <a:srgbClr val="00B0F0"/>
              </a:solidFill>
            </a:rPr>
            <a:t>исходя из специфики школы, ее контингента, социально-экономической ситуации в муниципалитете. </a:t>
          </a:r>
          <a:r>
            <a:rPr lang="ru-RU" sz="2800" kern="1200" dirty="0" smtClean="0"/>
            <a:t>Окончанием проектного этапа будет обоснование, описание и закрепление в документах (Положение, регламент, алгоритм, должностная инструкция и т.д.) </a:t>
          </a:r>
          <a:r>
            <a:rPr lang="ru-RU" sz="2800" kern="1200" dirty="0" smtClean="0">
              <a:solidFill>
                <a:srgbClr val="00B0F0"/>
              </a:solidFill>
            </a:rPr>
            <a:t>взаимосвязи и взаимозависимости между элементами данной системы.</a:t>
          </a:r>
          <a:endParaRPr lang="ru-RU" sz="2800" kern="1200" dirty="0">
            <a:solidFill>
              <a:srgbClr val="00B0F0"/>
            </a:solidFill>
          </a:endParaRPr>
        </a:p>
      </dsp:txBody>
      <dsp:txXfrm>
        <a:off x="249477" y="384960"/>
        <a:ext cx="7874662" cy="46116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39F39-978F-4FD4-816A-7CEB329ADA8E}">
      <dsp:nvSpPr>
        <dsp:cNvPr id="0" name=""/>
        <dsp:cNvSpPr/>
      </dsp:nvSpPr>
      <dsp:spPr>
        <a:xfrm>
          <a:off x="0" y="9156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Задачи:</a:t>
          </a:r>
          <a:endParaRPr lang="ru-RU" sz="3000" kern="1200"/>
        </a:p>
      </dsp:txBody>
      <dsp:txXfrm>
        <a:off x="35125" y="44281"/>
        <a:ext cx="8159350" cy="649299"/>
      </dsp:txXfrm>
    </dsp:sp>
    <dsp:sp modelId="{AAA6BD99-9CD6-4CB2-BB12-E6B2B3CCE185}">
      <dsp:nvSpPr>
        <dsp:cNvPr id="0" name=""/>
        <dsp:cNvSpPr/>
      </dsp:nvSpPr>
      <dsp:spPr>
        <a:xfrm>
          <a:off x="0" y="728706"/>
          <a:ext cx="8229600" cy="3788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smtClean="0"/>
            <a:t>составление рискового профиля ОО через проведение углубленной диагностики качества основных процессов, включающую диагностику качества организации учебного процесса, оценку качества преподавания учебных предметов учителями и оценку школьного климата, с учетом значения индекса социального благополучия школы (ИСБШ);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smtClean="0"/>
            <a:t>осуществление проблемно-ориентированного анализа текущего состояния учебной неуспешности в ОО;</a:t>
          </a:r>
          <a:endParaRPr lang="ru-RU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smtClean="0"/>
            <a:t>SWOT-анализ ресурсов ОО, влияющих на эффективность профилактики учебной неуспешности.</a:t>
          </a:r>
          <a:endParaRPr lang="ru-RU" sz="2300" kern="1200"/>
        </a:p>
      </dsp:txBody>
      <dsp:txXfrm>
        <a:off x="0" y="728706"/>
        <a:ext cx="8229600" cy="37881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DC6A4-6AB9-4844-801B-74B168681D3A}">
      <dsp:nvSpPr>
        <dsp:cNvPr id="0" name=""/>
        <dsp:cNvSpPr/>
      </dsp:nvSpPr>
      <dsp:spPr>
        <a:xfrm>
          <a:off x="0" y="236546"/>
          <a:ext cx="5111749" cy="266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цифровой инструмент для диагностики и оценки зрелости школьного сообщества (разработан Рыбаков Фондом совместно с Центром общего и дополнительного образования имени А. А. Пинского Института образования Высшей школы экономики);</a:t>
          </a:r>
          <a:endParaRPr lang="ru-RU" sz="1800" kern="1200"/>
        </a:p>
      </dsp:txBody>
      <dsp:txXfrm>
        <a:off x="130050" y="366596"/>
        <a:ext cx="4851649" cy="2403990"/>
      </dsp:txXfrm>
    </dsp:sp>
    <dsp:sp modelId="{3A2CE43A-09CF-452C-8AFC-4EE7559E5C05}">
      <dsp:nvSpPr>
        <dsp:cNvPr id="0" name=""/>
        <dsp:cNvSpPr/>
      </dsp:nvSpPr>
      <dsp:spPr>
        <a:xfrm>
          <a:off x="0" y="2952476"/>
          <a:ext cx="5111749" cy="266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диагностический инструмент направленный на выявление сильных сторон (ресурсов) и слабых сторон (дефицитов) в вопросах формирования эффективного образовательного пространства школы в контексте создания системы внутришкольной профилактики учебной неуспешности (разработан специалистами Проектного офиса ОО «Издательский дом «Методист»).</a:t>
          </a:r>
          <a:endParaRPr lang="ru-RU" sz="1800" kern="1200"/>
        </a:p>
      </dsp:txBody>
      <dsp:txXfrm>
        <a:off x="130050" y="3082526"/>
        <a:ext cx="4851649" cy="24039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47DED-80FE-46D1-A902-9280CC273385}">
      <dsp:nvSpPr>
        <dsp:cNvPr id="0" name=""/>
        <dsp:cNvSpPr/>
      </dsp:nvSpPr>
      <dsp:spPr>
        <a:xfrm>
          <a:off x="0" y="7547"/>
          <a:ext cx="3008313" cy="319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</a:rPr>
            <a:t>Проблемно-ориентированный анализ текущего состояния учебной </a:t>
          </a:r>
          <a:r>
            <a:rPr lang="ru-RU" sz="2300" kern="1200" dirty="0" err="1" smtClean="0">
              <a:solidFill>
                <a:schemeClr val="bg1"/>
              </a:solidFill>
            </a:rPr>
            <a:t>неуспешности</a:t>
          </a:r>
          <a:r>
            <a:rPr lang="ru-RU" sz="2300" kern="1200" dirty="0" smtClean="0">
              <a:solidFill>
                <a:schemeClr val="bg1"/>
              </a:solidFill>
            </a:rPr>
            <a:t> в ОО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46854" y="154401"/>
        <a:ext cx="2714605" cy="28999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4753B-C40D-4667-8DCE-35F985935D79}">
      <dsp:nvSpPr>
        <dsp:cNvPr id="0" name=""/>
        <dsp:cNvSpPr/>
      </dsp:nvSpPr>
      <dsp:spPr>
        <a:xfrm>
          <a:off x="0" y="0"/>
          <a:ext cx="82296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Из 15 школ Кировского муниципалитета меньше половины попали в ту или иную группу, изучаемую в ходе исследования:</a:t>
          </a:r>
          <a:endParaRPr lang="ru-RU" sz="2400" kern="1200"/>
        </a:p>
      </dsp:txBody>
      <dsp:txXfrm>
        <a:off x="88585" y="88585"/>
        <a:ext cx="8052430" cy="1637500"/>
      </dsp:txXfrm>
    </dsp:sp>
    <dsp:sp modelId="{83FB94DB-177B-4259-A54A-3A8063044B56}">
      <dsp:nvSpPr>
        <dsp:cNvPr id="0" name=""/>
        <dsp:cNvSpPr/>
      </dsp:nvSpPr>
      <dsp:spPr>
        <a:xfrm>
          <a:off x="0" y="1924945"/>
          <a:ext cx="8229600" cy="249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В группе школ с низкими образовательными результатами в районе находятся три образовательные организации: </a:t>
          </a:r>
          <a:r>
            <a:rPr lang="ru-RU" sz="1900" kern="1200" dirty="0" err="1" smtClean="0">
              <a:solidFill>
                <a:srgbClr val="002060"/>
              </a:solidFill>
            </a:rPr>
            <a:t>Назиевская</a:t>
          </a:r>
          <a:r>
            <a:rPr lang="ru-RU" sz="1900" kern="1200" dirty="0" smtClean="0">
              <a:solidFill>
                <a:srgbClr val="002060"/>
              </a:solidFill>
            </a:rPr>
            <a:t> СОШ, </a:t>
          </a:r>
          <a:r>
            <a:rPr lang="ru-RU" sz="1900" kern="1200" dirty="0" err="1" smtClean="0">
              <a:solidFill>
                <a:srgbClr val="002060"/>
              </a:solidFill>
            </a:rPr>
            <a:t>Отрадненская</a:t>
          </a:r>
          <a:r>
            <a:rPr lang="ru-RU" sz="1900" kern="1200" dirty="0" smtClean="0">
              <a:solidFill>
                <a:srgbClr val="002060"/>
              </a:solidFill>
            </a:rPr>
            <a:t> СОШ №3, </a:t>
          </a:r>
          <a:r>
            <a:rPr lang="ru-RU" sz="1900" kern="1200" dirty="0" err="1" smtClean="0">
              <a:solidFill>
                <a:srgbClr val="002060"/>
              </a:solidFill>
            </a:rPr>
            <a:t>Шумская</a:t>
          </a:r>
          <a:r>
            <a:rPr lang="ru-RU" sz="1900" kern="1200" dirty="0" smtClean="0">
              <a:solidFill>
                <a:srgbClr val="002060"/>
              </a:solidFill>
            </a:rPr>
            <a:t> СОШ;</a:t>
          </a:r>
          <a:endParaRPr lang="ru-RU" sz="1900" kern="1200" dirty="0">
            <a:solidFill>
              <a:srgbClr val="002060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Признаки учебной </a:t>
          </a:r>
          <a:r>
            <a:rPr lang="ru-RU" sz="1900" kern="1200" dirty="0" err="1" smtClean="0"/>
            <a:t>неуспешности</a:t>
          </a:r>
          <a:r>
            <a:rPr lang="ru-RU" sz="1900" kern="1200" dirty="0" smtClean="0"/>
            <a:t> в муниципалитете демонстрируют также три школы: </a:t>
          </a:r>
          <a:r>
            <a:rPr lang="ru-RU" sz="1900" kern="1200" dirty="0" err="1" smtClean="0">
              <a:solidFill>
                <a:srgbClr val="002060"/>
              </a:solidFill>
            </a:rPr>
            <a:t>Мгинская</a:t>
          </a:r>
          <a:r>
            <a:rPr lang="ru-RU" sz="1900" kern="1200" dirty="0" smtClean="0">
              <a:solidFill>
                <a:srgbClr val="002060"/>
              </a:solidFill>
            </a:rPr>
            <a:t> СОШ, </a:t>
          </a:r>
          <a:r>
            <a:rPr lang="ru-RU" sz="1900" kern="1200" dirty="0" err="1" smtClean="0">
              <a:solidFill>
                <a:srgbClr val="002060"/>
              </a:solidFill>
            </a:rPr>
            <a:t>Отрадненская</a:t>
          </a:r>
          <a:r>
            <a:rPr lang="ru-RU" sz="1900" kern="1200" dirty="0" smtClean="0">
              <a:solidFill>
                <a:srgbClr val="002060"/>
              </a:solidFill>
            </a:rPr>
            <a:t> СОШ №2, </a:t>
          </a:r>
          <a:r>
            <a:rPr lang="ru-RU" sz="1900" kern="1200" dirty="0" err="1" smtClean="0">
              <a:solidFill>
                <a:srgbClr val="002060"/>
              </a:solidFill>
            </a:rPr>
            <a:t>Синявинская</a:t>
          </a:r>
          <a:r>
            <a:rPr lang="ru-RU" sz="1900" kern="1200" dirty="0" smtClean="0">
              <a:solidFill>
                <a:srgbClr val="002060"/>
              </a:solidFill>
            </a:rPr>
            <a:t> СОШ;</a:t>
          </a:r>
          <a:endParaRPr lang="ru-RU" sz="1900" kern="1200" dirty="0">
            <a:solidFill>
              <a:srgbClr val="002060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В зонах риска проявления проблемы учебной </a:t>
          </a:r>
          <a:r>
            <a:rPr lang="ru-RU" sz="1900" kern="1200" dirty="0" err="1" smtClean="0"/>
            <a:t>неуспешности</a:t>
          </a:r>
          <a:r>
            <a:rPr lang="ru-RU" sz="1900" kern="1200" dirty="0" smtClean="0"/>
            <a:t> школ в муниципалитете выявлена только одна организация: </a:t>
          </a:r>
          <a:r>
            <a:rPr lang="ru-RU" sz="1900" kern="1200" dirty="0" smtClean="0">
              <a:solidFill>
                <a:srgbClr val="002060"/>
              </a:solidFill>
            </a:rPr>
            <a:t>Путиловская ООШ.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0" y="1924945"/>
        <a:ext cx="8229600" cy="2490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9996-1612-496E-B8AC-92B77BC1452E}">
      <dsp:nvSpPr>
        <dsp:cNvPr id="0" name=""/>
        <dsp:cNvSpPr/>
      </dsp:nvSpPr>
      <dsp:spPr>
        <a:xfrm>
          <a:off x="0" y="172619"/>
          <a:ext cx="8229600" cy="216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Для стимулирования роста эффективности школ разработаны </a:t>
          </a:r>
          <a:r>
            <a:rPr lang="ru-RU" sz="2500" kern="1200" dirty="0" smtClean="0">
              <a:solidFill>
                <a:srgbClr val="00B0F0"/>
              </a:solidFill>
            </a:rPr>
            <a:t>механизмы</a:t>
          </a:r>
          <a:r>
            <a:rPr lang="ru-RU" sz="2500" kern="1200" dirty="0" smtClean="0"/>
            <a:t> выявления и оказания помощи тем школам, которые демонстрируют признаки </a:t>
          </a:r>
          <a:r>
            <a:rPr lang="ru-RU" sz="2500" kern="1200" dirty="0" err="1" smtClean="0"/>
            <a:t>неуспешности</a:t>
          </a:r>
          <a:r>
            <a:rPr lang="ru-RU" sz="2500" kern="1200" dirty="0" smtClean="0"/>
            <a:t> или находятся в зоне риска снижения результатов.</a:t>
          </a:r>
          <a:endParaRPr lang="ru-RU" sz="2500" kern="1200" dirty="0"/>
        </a:p>
      </dsp:txBody>
      <dsp:txXfrm>
        <a:off x="105662" y="278281"/>
        <a:ext cx="8018276" cy="1953176"/>
      </dsp:txXfrm>
    </dsp:sp>
    <dsp:sp modelId="{98B0F11F-7F99-4BBE-8A89-0DE0DBBC4289}">
      <dsp:nvSpPr>
        <dsp:cNvPr id="0" name=""/>
        <dsp:cNvSpPr/>
      </dsp:nvSpPr>
      <dsp:spPr>
        <a:xfrm>
          <a:off x="0" y="2298981"/>
          <a:ext cx="8229600" cy="216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B0F0"/>
              </a:solidFill>
            </a:rPr>
            <a:t>Адресная методическая поддержка </a:t>
          </a:r>
          <a:r>
            <a:rPr lang="ru-RU" sz="2500" kern="1200" dirty="0" smtClean="0"/>
            <a:t>таких школ является важным шагом для принятия мер по улучшению качества образования. </a:t>
          </a:r>
          <a:endParaRPr lang="ru-RU" sz="2500" kern="1200" dirty="0"/>
        </a:p>
      </dsp:txBody>
      <dsp:txXfrm>
        <a:off x="105662" y="2404643"/>
        <a:ext cx="8018276" cy="1953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84144-6E14-4E4F-B6DB-EF735DF0E081}">
      <dsp:nvSpPr>
        <dsp:cNvPr id="0" name=""/>
        <dsp:cNvSpPr/>
      </dsp:nvSpPr>
      <dsp:spPr>
        <a:xfrm>
          <a:off x="0" y="166341"/>
          <a:ext cx="8229600" cy="419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под школьной </a:t>
          </a:r>
          <a:r>
            <a:rPr lang="ru-RU" sz="2800" kern="1200" dirty="0" err="1" smtClean="0"/>
            <a:t>неуспешностью</a:t>
          </a:r>
          <a:r>
            <a:rPr lang="ru-RU" sz="2800" kern="1200" dirty="0" smtClean="0"/>
            <a:t> принято понимать систематическую академическую неуспеваемость обучающегося, отставание в изучении предметов по сравнению с одноклассниками, что впоследствии приводит к негативным проявлениям в отношении к учебному процессу: нежеланию учиться, нарушениям дисциплины, избеганию посещения уроков и пр. (Исаев Е.И., </a:t>
          </a:r>
          <a:r>
            <a:rPr lang="ru-RU" sz="2800" kern="1200" dirty="0" err="1" smtClean="0"/>
            <a:t>Косарецкий</a:t>
          </a:r>
          <a:r>
            <a:rPr lang="ru-RU" sz="2800" kern="1200" dirty="0" smtClean="0"/>
            <a:t> С.Г., 2019)</a:t>
          </a:r>
          <a:endParaRPr lang="ru-RU" sz="2800" kern="1200" dirty="0"/>
        </a:p>
      </dsp:txBody>
      <dsp:txXfrm>
        <a:off x="204699" y="371040"/>
        <a:ext cx="7820202" cy="3783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2C7A0-4344-4835-985B-066DADF7CBDE}">
      <dsp:nvSpPr>
        <dsp:cNvPr id="0" name=""/>
        <dsp:cNvSpPr/>
      </dsp:nvSpPr>
      <dsp:spPr>
        <a:xfrm>
          <a:off x="0" y="228430"/>
          <a:ext cx="8229600" cy="2001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«Комплексный мониторинг эффективности программ поддержки ШНОР и ШФСНУ: результаты рекомендации»</a:t>
          </a:r>
          <a:endParaRPr lang="ru-RU" sz="2300" kern="1200"/>
        </a:p>
      </dsp:txBody>
      <dsp:txXfrm>
        <a:off x="97702" y="326132"/>
        <a:ext cx="8034196" cy="1806027"/>
      </dsp:txXfrm>
    </dsp:sp>
    <dsp:sp modelId="{C855F216-4E12-48EF-AF19-B6D48FC5443C}">
      <dsp:nvSpPr>
        <dsp:cNvPr id="0" name=""/>
        <dsp:cNvSpPr/>
      </dsp:nvSpPr>
      <dsp:spPr>
        <a:xfrm>
          <a:off x="0" y="2296101"/>
          <a:ext cx="8229600" cy="2001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«Определение подходов к формированию и развитию системы </a:t>
          </a:r>
          <a:r>
            <a:rPr lang="ru-RU" sz="2300" kern="1200" dirty="0" err="1" smtClean="0"/>
            <a:t>внутришкольной</a:t>
          </a:r>
          <a:r>
            <a:rPr lang="ru-RU" sz="2300" kern="1200" dirty="0" smtClean="0"/>
            <a:t> профилактики учебной </a:t>
          </a:r>
          <a:r>
            <a:rPr lang="ru-RU" sz="2300" kern="1200" dirty="0" err="1" smtClean="0"/>
            <a:t>неуспешности</a:t>
          </a:r>
          <a:r>
            <a:rPr lang="ru-RU" sz="2300" kern="1200" dirty="0" smtClean="0"/>
            <a:t> обучающихся общеобразовательных организаций Ленинградской области по итогам экспертизы документов и материалов, находящихся в открытом доступе».</a:t>
          </a:r>
          <a:endParaRPr lang="ru-RU" sz="2300" kern="1200" dirty="0"/>
        </a:p>
      </dsp:txBody>
      <dsp:txXfrm>
        <a:off x="97702" y="2393803"/>
        <a:ext cx="8034196" cy="1806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2C7A0-4344-4835-985B-066DADF7CBDE}">
      <dsp:nvSpPr>
        <dsp:cNvPr id="0" name=""/>
        <dsp:cNvSpPr/>
      </dsp:nvSpPr>
      <dsp:spPr>
        <a:xfrm>
          <a:off x="0" y="4701"/>
          <a:ext cx="8229600" cy="2232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F0"/>
              </a:solidFill>
            </a:rPr>
            <a:t>Стратегическая цель </a:t>
          </a:r>
          <a:r>
            <a:rPr lang="ru-RU" sz="1800" kern="1200" dirty="0" smtClean="0"/>
            <a:t>мониторинга – создание условий для организации эффективной работы с отдельными обучающимися, разработка для них индивидуальных образовательных маршрутов, создание благоприятных условий для обучающихся с трудностями в обучении и выстраивание </a:t>
          </a:r>
          <a:r>
            <a:rPr lang="ru-RU" sz="1800" kern="1200" dirty="0" err="1" smtClean="0"/>
            <a:t>внутришкольной</a:t>
          </a:r>
          <a:r>
            <a:rPr lang="ru-RU" sz="1800" kern="1200" dirty="0" smtClean="0"/>
            <a:t> системы профилактики учебной </a:t>
          </a:r>
          <a:r>
            <a:rPr lang="ru-RU" sz="1800" kern="1200" dirty="0" err="1" smtClean="0"/>
            <a:t>неуспешности</a:t>
          </a:r>
          <a:r>
            <a:rPr lang="ru-RU" sz="1800" kern="1200" dirty="0" smtClean="0"/>
            <a:t> для предотвращения появления низких образовательных результатов.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8975" y="113676"/>
        <a:ext cx="8011650" cy="2014409"/>
      </dsp:txXfrm>
    </dsp:sp>
    <dsp:sp modelId="{6EF52073-49F5-4C17-8680-B4FE2C7185CF}">
      <dsp:nvSpPr>
        <dsp:cNvPr id="0" name=""/>
        <dsp:cNvSpPr/>
      </dsp:nvSpPr>
      <dsp:spPr>
        <a:xfrm>
          <a:off x="0" y="2288901"/>
          <a:ext cx="8229600" cy="2232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B0F0"/>
              </a:solidFill>
            </a:rPr>
            <a:t>Тактическая цель </a:t>
          </a:r>
          <a:r>
            <a:rPr lang="ru-RU" sz="1800" kern="1200" dirty="0" smtClean="0"/>
            <a:t>мониторинга – определение уровня </a:t>
          </a:r>
          <a:r>
            <a:rPr lang="ru-RU" sz="1800" kern="1200" dirty="0" err="1" smtClean="0"/>
            <a:t>сформированности</a:t>
          </a:r>
          <a:r>
            <a:rPr lang="ru-RU" sz="1800" kern="1200" dirty="0" smtClean="0"/>
            <a:t> и эффективности СИСТЕМЫ профилактики учебной </a:t>
          </a:r>
          <a:r>
            <a:rPr lang="ru-RU" sz="1800" kern="1200" dirty="0" err="1" smtClean="0"/>
            <a:t>неуспешности</a:t>
          </a:r>
          <a:r>
            <a:rPr lang="ru-RU" sz="1800" kern="1200" dirty="0" smtClean="0"/>
            <a:t> в образовательной организации как показатель создания условий для организации эффективной работы с обучающимися, создание благоприятных условий для обучающихся с трудностями в обучении.</a:t>
          </a:r>
        </a:p>
      </dsp:txBody>
      <dsp:txXfrm>
        <a:off x="108975" y="2397876"/>
        <a:ext cx="8011650" cy="2014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2C7A0-4344-4835-985B-066DADF7CBDE}">
      <dsp:nvSpPr>
        <dsp:cNvPr id="0" name=""/>
        <dsp:cNvSpPr/>
      </dsp:nvSpPr>
      <dsp:spPr>
        <a:xfrm>
          <a:off x="0" y="321793"/>
          <a:ext cx="8229600" cy="1977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- система профилактики учебной </a:t>
          </a:r>
          <a:r>
            <a:rPr lang="ru-RU" sz="2800" kern="1200" dirty="0" err="1" smtClean="0">
              <a:solidFill>
                <a:schemeClr val="bg1"/>
              </a:solidFill>
            </a:rPr>
            <a:t>неуспешности</a:t>
          </a:r>
          <a:r>
            <a:rPr lang="ru-RU" sz="2800" kern="1200" dirty="0" smtClean="0">
              <a:solidFill>
                <a:schemeClr val="bg1"/>
              </a:solidFill>
            </a:rPr>
            <a:t> – это совокупность связанных элементов, влияющих на повышение образовательных результатов и устранение причин их снижения. 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96524" y="418317"/>
        <a:ext cx="8036552" cy="17842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8EBC-A259-4207-9525-91D041DD0FD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426FE-6698-42F8-996E-12290DF1995F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 этом этапе образовательной организацией решаются следующие задачи:</a:t>
          </a:r>
          <a:endParaRPr lang="ru-RU" sz="1400" kern="1200"/>
        </a:p>
      </dsp:txBody>
      <dsp:txXfrm>
        <a:off x="97216" y="1446164"/>
        <a:ext cx="2472150" cy="1633633"/>
      </dsp:txXfrm>
    </dsp:sp>
    <dsp:sp modelId="{53FF5E3E-AF81-4593-AA13-F4C7FA2A79F2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выделение структурных элементов/компонентов системы профилактики учебной неуспешности и обоснование взаимосвязи между ними:</a:t>
          </a:r>
          <a:endParaRPr lang="ru-RU" sz="1400" kern="1200"/>
        </a:p>
      </dsp:txBody>
      <dsp:txXfrm>
        <a:off x="2878724" y="1446164"/>
        <a:ext cx="2472150" cy="1633633"/>
      </dsp:txXfrm>
    </dsp:sp>
    <dsp:sp modelId="{902F4CBE-94CD-4546-B648-7784301BFF24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выделение показателей эффективности системы профилактики учебной неуспешности по критериям управляемости, устойчивости и потенциальной эффективности.</a:t>
          </a:r>
          <a:endParaRPr lang="ru-RU" sz="1400" kern="1200"/>
        </a:p>
      </dsp:txBody>
      <dsp:txXfrm>
        <a:off x="5660233" y="1446164"/>
        <a:ext cx="2472150" cy="163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B153-A477-4162-AF67-E058D611EF01}">
      <dsp:nvSpPr>
        <dsp:cNvPr id="0" name=""/>
        <dsp:cNvSpPr/>
      </dsp:nvSpPr>
      <dsp:spPr>
        <a:xfrm>
          <a:off x="0" y="55461"/>
          <a:ext cx="8229600" cy="58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Элементы, предложенные по результатам мониторинга:</a:t>
          </a:r>
          <a:endParaRPr lang="ru-RU" sz="2400" kern="1200" dirty="0"/>
        </a:p>
      </dsp:txBody>
      <dsp:txXfrm>
        <a:off x="28786" y="84247"/>
        <a:ext cx="8172028" cy="532108"/>
      </dsp:txXfrm>
    </dsp:sp>
    <dsp:sp modelId="{610F5AF9-9849-4B08-BED8-E708F16384A8}">
      <dsp:nvSpPr>
        <dsp:cNvPr id="0" name=""/>
        <dsp:cNvSpPr/>
      </dsp:nvSpPr>
      <dsp:spPr>
        <a:xfrm>
          <a:off x="0" y="645141"/>
          <a:ext cx="8229600" cy="382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Нормативная локальная база образовательной организации, регламентирующая профилактическую деятельность (взаимосвязи между элементами).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Ресурсное обеспечение школы, влияющее на эффективность принимаемых профилактических мер.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Организационно-методическое и учебно-методическое сопровождение.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Комплексная диагностика с последующим анализом причин, формирующих риски учебной неуспешности.</a:t>
          </a:r>
          <a:endParaRPr lang="ru-RU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smtClean="0"/>
            <a:t>Механизмы управления процессом профилактики учебной неуспешности.</a:t>
          </a:r>
          <a:endParaRPr lang="ru-RU" sz="2200" kern="1200"/>
        </a:p>
      </dsp:txBody>
      <dsp:txXfrm>
        <a:off x="0" y="645141"/>
        <a:ext cx="8229600" cy="382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6FA54-2593-44F2-AA3E-5BFEB88C4D1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40944-4998-46E6-BD4D-A6C04248C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4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0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6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7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2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3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0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0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1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&#1064;&#1060;&#1047;&#1057;&#1054;&#1056;/&#1055;&#1064;&#1053;&#1059;/11_05_2022__886-&#1088;__&#1055;&#1088;&#1080;&#1083;&#1086;&#1078;&#1077;&#1085;&#1080;&#1077;_1%20&#1082;%20&#1087;&#1088;&#1086;&#1075;&#1088;&#1072;&#1084;&#1084;&#1077;%20&#1087;&#1088;&#1086;&#1092;&#1080;&#1083;&#1072;&#1082;&#1090;&#1080;&#1082;&#1080;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hyperlink" Target="../&#1064;&#1060;&#1047;&#1057;&#1054;&#1056;/&#1055;&#1064;&#1053;&#1059;/06.12.23_&#1044;&#1086;&#1082;&#1083;&#1072;&#1076;%20&#1082;%20&#1074;&#1077;&#1073;&#1080;&#1085;&#1072;&#1088;&#1091;%20&#1087;&#1086;%20&#1087;&#1088;&#1086;&#1092;&#1080;&#1083;&#1072;&#1082;&#1090;&#1080;&#1082;&#1077;%20&#1059;&#105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0319" y="2708920"/>
            <a:ext cx="7772400" cy="22322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Практико-ориентированный семинар: «Выстраивание </a:t>
            </a:r>
            <a:r>
              <a:rPr lang="ru-RU" sz="3600" dirty="0" err="1">
                <a:solidFill>
                  <a:schemeClr val="bg1"/>
                </a:solidFill>
              </a:rPr>
              <a:t>внутришкольной</a:t>
            </a:r>
            <a:r>
              <a:rPr lang="ru-RU" sz="3600" dirty="0">
                <a:solidFill>
                  <a:schemeClr val="bg1"/>
                </a:solidFill>
              </a:rPr>
              <a:t> системы профилактики учебной </a:t>
            </a:r>
            <a:r>
              <a:rPr lang="ru-RU" sz="3600" dirty="0" err="1">
                <a:solidFill>
                  <a:schemeClr val="bg1"/>
                </a:solidFill>
              </a:rPr>
              <a:t>неуспешности</a:t>
            </a:r>
            <a:r>
              <a:rPr lang="ru-RU" sz="3600" dirty="0">
                <a:solidFill>
                  <a:schemeClr val="bg1"/>
                </a:solidFill>
              </a:rPr>
              <a:t>»  по результатам </a:t>
            </a:r>
            <a:r>
              <a:rPr lang="ru-RU" sz="3600" dirty="0" smtClean="0">
                <a:solidFill>
                  <a:schemeClr val="bg1"/>
                </a:solidFill>
              </a:rPr>
              <a:t>региональных мониторингов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50175" y="5157192"/>
            <a:ext cx="6400800" cy="11521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Калинова Светлана Александровна, методист  муниципальной информационно-методической службы  Кировского муниципального района Ленинградской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  <a:p>
            <a:pPr algn="r"/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января 2024 года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856"/>
            <a:ext cx="2700149" cy="2123676"/>
          </a:xfrm>
          <a:prstGeom prst="rect">
            <a:avLst/>
          </a:prstGeom>
        </p:spPr>
      </p:pic>
      <p:pic>
        <p:nvPicPr>
          <p:cNvPr id="7" name="Рисунок 5" descr="http://dz.cmp47.ru/images/theme/logo2X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882" y="104706"/>
            <a:ext cx="929395" cy="10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384" y="125319"/>
            <a:ext cx="928670" cy="10509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5801" y="1793191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образования естественно-научной и технологической направленностей 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«Точка роста» на базе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«Путиловская ООШ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0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I.	Определение структуры системы профилактики учебной неспешности. Проектный этап.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044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40120"/>
            <a:ext cx="2123728" cy="119459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0067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Опираясь на региональную программу профилактики учебной </a:t>
            </a:r>
            <a:r>
              <a:rPr lang="ru-RU" sz="3200" dirty="0" err="1">
                <a:solidFill>
                  <a:schemeClr val="bg1"/>
                </a:solidFill>
              </a:rPr>
              <a:t>неуспешности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smtClean="0">
                <a:solidFill>
                  <a:schemeClr val="bg1"/>
                </a:solidFill>
              </a:rPr>
              <a:t>ОО ЛО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0813"/>
            <a:ext cx="8229600" cy="37024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12" y="5373216"/>
            <a:ext cx="7967228" cy="1292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</a:rPr>
              <a:t>РЕГИОНАЛЬНАЯ </a:t>
            </a:r>
            <a:r>
              <a:rPr lang="ru-RU" sz="1400" i="1" dirty="0" smtClean="0">
                <a:solidFill>
                  <a:srgbClr val="C00000"/>
                </a:solidFill>
              </a:rPr>
              <a:t>ПРОГРАММА </a:t>
            </a:r>
            <a:r>
              <a:rPr lang="ru-RU" sz="1400" i="1" dirty="0" smtClean="0"/>
              <a:t>профилактики </a:t>
            </a:r>
            <a:r>
              <a:rPr lang="ru-RU" sz="1400" i="1" dirty="0"/>
              <a:t>учебной </a:t>
            </a:r>
            <a:r>
              <a:rPr lang="ru-RU" sz="1400" i="1" dirty="0" err="1" smtClean="0"/>
              <a:t>неуспешности</a:t>
            </a:r>
            <a:r>
              <a:rPr lang="ru-RU" sz="1400" i="1" dirty="0" smtClean="0"/>
              <a:t> в общеобразовательных </a:t>
            </a:r>
            <a:r>
              <a:rPr lang="ru-RU" sz="1400" i="1" dirty="0"/>
              <a:t>организациях Ленинградской </a:t>
            </a:r>
            <a:r>
              <a:rPr lang="ru-RU" sz="1400" i="1" dirty="0" smtClean="0"/>
              <a:t>области (</a:t>
            </a:r>
            <a:r>
              <a:rPr lang="ru-RU" sz="1400" i="1" dirty="0"/>
              <a:t>п</a:t>
            </a:r>
            <a:r>
              <a:rPr lang="ru-RU" sz="1400" i="1" dirty="0" smtClean="0"/>
              <a:t>риложение 1 к </a:t>
            </a:r>
            <a:r>
              <a:rPr lang="ru-RU" sz="1400" i="1" dirty="0"/>
              <a:t>распоряжению </a:t>
            </a:r>
            <a:r>
              <a:rPr lang="ru-RU" sz="1400" i="1" dirty="0" smtClean="0"/>
              <a:t>комитета общего </a:t>
            </a:r>
            <a:r>
              <a:rPr lang="ru-RU" sz="1400" i="1" dirty="0"/>
              <a:t>и </a:t>
            </a:r>
            <a:r>
              <a:rPr lang="ru-RU" sz="1400" i="1" dirty="0" smtClean="0"/>
              <a:t>профессионального образования Ленинградской области от </a:t>
            </a:r>
            <a:r>
              <a:rPr lang="ru-RU" sz="1400" i="1" dirty="0"/>
              <a:t>11 мая 2022 г № </a:t>
            </a:r>
            <a:r>
              <a:rPr lang="ru-RU" sz="1400" i="1" dirty="0" smtClean="0"/>
              <a:t>886-р) </a:t>
            </a:r>
            <a:r>
              <a:rPr lang="ru-RU" dirty="0" smtClean="0">
                <a:hlinkClick r:id="rId3" action="ppaction://hlinkfile"/>
              </a:rPr>
              <a:t>..\ШФЗСОР\ПШНУ\11_05_2022__886-р__Приложение_1 к программе профилактики.pdf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88" y="0"/>
            <a:ext cx="2150768" cy="120980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4705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Возможные элементы системы: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34670"/>
            <a:ext cx="784887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(более подробно можно ознакомиться в докладе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rgbClr val="C00000"/>
                </a:solidFill>
                <a:hlinkClick r:id="rId2" action="ppaction://hlinkfile"/>
              </a:rPr>
              <a:t>..\ШФЗСОР\ПШНУ\06.12.23_Доклад к </a:t>
            </a:r>
            <a:r>
              <a:rPr lang="ru-RU" dirty="0" err="1" smtClean="0">
                <a:solidFill>
                  <a:srgbClr val="C00000"/>
                </a:solidFill>
                <a:hlinkClick r:id="rId2" action="ppaction://hlinkfile"/>
              </a:rPr>
              <a:t>вебинару</a:t>
            </a:r>
            <a:r>
              <a:rPr lang="ru-RU" dirty="0" smtClean="0">
                <a:solidFill>
                  <a:srgbClr val="C00000"/>
                </a:solidFill>
                <a:hlinkClick r:id="rId2" action="ppaction://hlinkfile"/>
              </a:rPr>
              <a:t> по профилактике УН.docx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39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8632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607122"/>
              </p:ext>
            </p:extLst>
          </p:nvPr>
        </p:nvGraphicFramePr>
        <p:xfrm>
          <a:off x="251520" y="764704"/>
          <a:ext cx="8373616" cy="524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0528" y="164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2923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Аналитический </a:t>
            </a:r>
            <a:r>
              <a:rPr lang="ru-RU" sz="3200" dirty="0" smtClean="0">
                <a:solidFill>
                  <a:schemeClr val="bg1"/>
                </a:solidFill>
              </a:rPr>
              <a:t>этап: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410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512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Диагностические инструменты: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2260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i="1" dirty="0">
                <a:solidFill>
                  <a:schemeClr val="accent5">
                    <a:lumMod val="75000"/>
                  </a:schemeClr>
                </a:solidFill>
              </a:rPr>
              <a:t>Стоит отметить, что составление рискового профиля возможно после реализации п.5 дорожной карты региональной программой профилактики учебной </a:t>
            </a:r>
            <a:r>
              <a:rPr lang="ru-RU" sz="1800" i="1" dirty="0" err="1">
                <a:solidFill>
                  <a:schemeClr val="accent5">
                    <a:lumMod val="75000"/>
                  </a:schemeClr>
                </a:solidFill>
              </a:rPr>
              <a:t>неуспешности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</a:rPr>
              <a:t> в общеобразовательных организациях Ленинградской области, утвержденной распоряжением комитета общего и профессионального образования Ленинградской области от 11 мая 2022 года №886-р. </a:t>
            </a:r>
            <a:endParaRPr lang="ru-RU" sz="1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Всеми ОО муниципалитета заполнен.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-243408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1259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Аналитический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822" y="273050"/>
            <a:ext cx="5199658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Исследование индекса социального благополучия школы (ИСБШ)</a:t>
            </a:r>
          </a:p>
          <a:p>
            <a:pPr marL="0" indent="0">
              <a:buNone/>
            </a:pPr>
            <a:r>
              <a:rPr lang="ru-RU" sz="1400" dirty="0"/>
              <a:t>Показатели, определяющие степень сложности контингента </a:t>
            </a:r>
            <a:r>
              <a:rPr lang="ru-RU" sz="1400" dirty="0" smtClean="0"/>
              <a:t>учащихся школы</a:t>
            </a:r>
            <a:r>
              <a:rPr lang="ru-RU" sz="1400" dirty="0"/>
              <a:t>, а именно:</a:t>
            </a:r>
          </a:p>
          <a:p>
            <a:pPr marL="0" indent="0">
              <a:buNone/>
            </a:pPr>
            <a:r>
              <a:rPr lang="ru-RU" sz="1400" dirty="0" smtClean="0"/>
              <a:t>  1</a:t>
            </a:r>
            <a:r>
              <a:rPr lang="ru-RU" sz="1400" dirty="0"/>
              <a:t>. доля обучающихся из семей, где 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оба родителя имеют высшее </a:t>
            </a:r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образование: </a:t>
            </a:r>
            <a:r>
              <a:rPr lang="ru-RU" sz="1400" dirty="0" smtClean="0"/>
              <a:t>определяется </a:t>
            </a:r>
            <a:r>
              <a:rPr lang="ru-RU" sz="1400" dirty="0"/>
              <a:t>отношением численности обучающихся из семей, где оба </a:t>
            </a:r>
            <a:r>
              <a:rPr lang="ru-RU" sz="1400" dirty="0" smtClean="0"/>
              <a:t>родителя имеют </a:t>
            </a:r>
            <a:r>
              <a:rPr lang="ru-RU" sz="1400" dirty="0"/>
              <a:t>высшее образование, к общей численности обучающихся </a:t>
            </a:r>
            <a:r>
              <a:rPr lang="ru-RU" sz="1400" dirty="0" smtClean="0"/>
              <a:t>образовательной организации</a:t>
            </a:r>
            <a:r>
              <a:rPr lang="ru-RU" sz="1400" dirty="0"/>
              <a:t>;</a:t>
            </a:r>
          </a:p>
          <a:p>
            <a:pPr marL="0" indent="0">
              <a:buNone/>
            </a:pPr>
            <a:r>
              <a:rPr lang="ru-RU" sz="1400" dirty="0" smtClean="0"/>
              <a:t>  2</a:t>
            </a:r>
            <a:r>
              <a:rPr lang="ru-RU" sz="1400" dirty="0"/>
              <a:t>. доля учащихся из семей, 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проживающих в благоустроенных </a:t>
            </a:r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квартирах:</a:t>
            </a:r>
            <a:r>
              <a:rPr lang="ru-RU" sz="1400" dirty="0" smtClean="0"/>
              <a:t> определяется </a:t>
            </a:r>
            <a:r>
              <a:rPr lang="ru-RU" sz="1400" dirty="0"/>
              <a:t>отношением численности обучающихся, проживающих </a:t>
            </a:r>
            <a:r>
              <a:rPr lang="ru-RU" sz="1400" dirty="0" smtClean="0"/>
              <a:t>в благоустроенных </a:t>
            </a:r>
            <a:r>
              <a:rPr lang="ru-RU" sz="1400" dirty="0"/>
              <a:t>квартирах, к общей численности </a:t>
            </a:r>
            <a:r>
              <a:rPr lang="ru-RU" sz="1400" dirty="0" smtClean="0"/>
              <a:t>обучающихся образовательной организации</a:t>
            </a:r>
            <a:r>
              <a:rPr lang="ru-RU" sz="1400" dirty="0"/>
              <a:t>;</a:t>
            </a:r>
          </a:p>
          <a:p>
            <a:pPr marL="0" indent="0">
              <a:buNone/>
            </a:pPr>
            <a:r>
              <a:rPr lang="ru-RU" sz="1400" dirty="0" smtClean="0"/>
              <a:t>  3</a:t>
            </a:r>
            <a:r>
              <a:rPr lang="ru-RU" sz="1400" dirty="0"/>
              <a:t>. доля обучающихся из 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неполных семей</a:t>
            </a:r>
            <a:r>
              <a:rPr lang="ru-RU" sz="1400" dirty="0"/>
              <a:t>: определяется </a:t>
            </a:r>
            <a:r>
              <a:rPr lang="ru-RU" sz="1400" dirty="0" smtClean="0"/>
              <a:t>отношением численности </a:t>
            </a:r>
            <a:r>
              <a:rPr lang="ru-RU" sz="1400" dirty="0"/>
              <a:t>обучающихся из неполных семей к общей численности </a:t>
            </a:r>
            <a:r>
              <a:rPr lang="ru-RU" sz="1400" dirty="0" smtClean="0"/>
              <a:t>обучающихся образовательной </a:t>
            </a:r>
            <a:r>
              <a:rPr lang="ru-RU" sz="1400" dirty="0"/>
              <a:t>организации;</a:t>
            </a:r>
          </a:p>
          <a:p>
            <a:pPr marL="0" indent="0">
              <a:buNone/>
            </a:pPr>
            <a:r>
              <a:rPr lang="ru-RU" sz="1400" dirty="0" smtClean="0"/>
              <a:t>  4</a:t>
            </a:r>
            <a:r>
              <a:rPr lang="ru-RU" sz="1400" dirty="0"/>
              <a:t>. доля обучающихся, 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состоящих на </a:t>
            </a:r>
            <a:r>
              <a:rPr lang="ru-RU" sz="1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внутришкольном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и других видах </a:t>
            </a:r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учёта</a:t>
            </a:r>
            <a:r>
              <a:rPr lang="ru-RU" sz="1400" dirty="0" smtClean="0"/>
              <a:t>: определяется </a:t>
            </a:r>
            <a:r>
              <a:rPr lang="ru-RU" sz="1400" dirty="0"/>
              <a:t>отношением численности обучающихся, состоящих на учёте в связи </a:t>
            </a:r>
            <a:r>
              <a:rPr lang="ru-RU" sz="1400" dirty="0" smtClean="0"/>
              <a:t>с </a:t>
            </a:r>
            <a:r>
              <a:rPr lang="ru-RU" sz="1400" dirty="0" err="1" smtClean="0"/>
              <a:t>девиантным</a:t>
            </a:r>
            <a:r>
              <a:rPr lang="ru-RU" sz="1400" dirty="0" smtClean="0"/>
              <a:t> </a:t>
            </a:r>
            <a:r>
              <a:rPr lang="ru-RU" sz="1400" dirty="0"/>
              <a:t>поведением, к общей численности обучающихся </a:t>
            </a:r>
            <a:r>
              <a:rPr lang="ru-RU" sz="1400" dirty="0" smtClean="0"/>
              <a:t>образовательной организации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smtClean="0"/>
              <a:t>  5</a:t>
            </a:r>
            <a:r>
              <a:rPr lang="ru-RU" sz="1400" dirty="0"/>
              <a:t>. доля обучающихся из семей, 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 особенным миграционным и языковым </a:t>
            </a:r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статусом</a:t>
            </a:r>
            <a:r>
              <a:rPr lang="ru-RU" sz="1400" dirty="0" smtClean="0"/>
              <a:t>: определяется </a:t>
            </a:r>
            <a:r>
              <a:rPr lang="ru-RU" sz="1400" dirty="0"/>
              <a:t>отношением численности обучающихся, для которых русских язык </a:t>
            </a:r>
            <a:r>
              <a:rPr lang="ru-RU" sz="1400" dirty="0" smtClean="0"/>
              <a:t>не является </a:t>
            </a:r>
            <a:r>
              <a:rPr lang="ru-RU" sz="1400" dirty="0"/>
              <a:t>родным, к общей численности обучающихся </a:t>
            </a:r>
            <a:r>
              <a:rPr lang="ru-RU" sz="1400" dirty="0" smtClean="0"/>
              <a:t>образовательной организации</a:t>
            </a:r>
            <a:r>
              <a:rPr lang="ru-RU" sz="1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4739"/>
            <a:ext cx="3692822" cy="36326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1" y="1196752"/>
            <a:ext cx="2432270" cy="13681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8401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Аналитический этап.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13" y="1013595"/>
            <a:ext cx="5490454" cy="511256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297403"/>
              </p:ext>
            </p:extLst>
          </p:nvPr>
        </p:nvGraphicFramePr>
        <p:xfrm>
          <a:off x="323528" y="2564904"/>
          <a:ext cx="3008313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1340768"/>
            <a:ext cx="2432270" cy="13681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8823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Аналитический этап.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</a:rPr>
              <a:t>SWOT-анализ оценки ресурсов образовательной организации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64904"/>
            <a:ext cx="7283152" cy="4228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620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err="1">
                <a:solidFill>
                  <a:schemeClr val="bg1"/>
                </a:solidFill>
              </a:rPr>
              <a:t>Деятельностно</a:t>
            </a:r>
            <a:r>
              <a:rPr lang="ru-RU" sz="3200" dirty="0">
                <a:solidFill>
                  <a:schemeClr val="bg1"/>
                </a:solidFill>
              </a:rPr>
              <a:t>-технологический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На данном этапе реализуются следующие задачи:</a:t>
            </a:r>
          </a:p>
          <a:p>
            <a:r>
              <a:rPr lang="ru-RU" dirty="0"/>
              <a:t>3.1. Формирование </a:t>
            </a:r>
            <a:r>
              <a:rPr lang="ru-RU" dirty="0">
                <a:solidFill>
                  <a:srgbClr val="002060"/>
                </a:solidFill>
              </a:rPr>
              <a:t>информационно-коммуникативного пространства </a:t>
            </a:r>
            <a:r>
              <a:rPr lang="ru-RU" dirty="0"/>
              <a:t>для эффективной реализации профилактических мер по преодолению учебной </a:t>
            </a:r>
            <a:r>
              <a:rPr lang="ru-RU" dirty="0" err="1"/>
              <a:t>неуспешности</a:t>
            </a:r>
            <a:r>
              <a:rPr lang="ru-RU" dirty="0"/>
              <a:t> для всех участников образовательных отношений.</a:t>
            </a:r>
          </a:p>
          <a:p>
            <a:r>
              <a:rPr lang="ru-RU" dirty="0"/>
              <a:t>3.2. Обеспечение качественной </a:t>
            </a:r>
            <a:r>
              <a:rPr lang="ru-RU" dirty="0">
                <a:solidFill>
                  <a:srgbClr val="002060"/>
                </a:solidFill>
              </a:rPr>
              <a:t>методической поддержки </a:t>
            </a:r>
            <a:r>
              <a:rPr lang="ru-RU" dirty="0"/>
              <a:t>педагогов и «узких» специалистов в вопросах индивидуального и дифференцированного подходов к обучению школьников, имеющих трудности в освоении образовательной программы.</a:t>
            </a:r>
          </a:p>
          <a:p>
            <a:r>
              <a:rPr lang="ru-RU" dirty="0"/>
              <a:t> 3.3. Создание в ОО </a:t>
            </a:r>
            <a:r>
              <a:rPr lang="ru-RU" dirty="0">
                <a:solidFill>
                  <a:srgbClr val="002060"/>
                </a:solidFill>
              </a:rPr>
              <a:t>благоприятных условий </a:t>
            </a:r>
            <a:r>
              <a:rPr lang="ru-RU" dirty="0"/>
              <a:t>обучения для учащихся с трудностями в освоении образовательной программы с опорой на значение ИСБШ.</a:t>
            </a:r>
          </a:p>
          <a:p>
            <a:r>
              <a:rPr lang="ru-RU" dirty="0"/>
              <a:t> 3.4. Обеспечение </a:t>
            </a:r>
            <a:r>
              <a:rPr lang="ru-RU" dirty="0">
                <a:solidFill>
                  <a:srgbClr val="002060"/>
                </a:solidFill>
              </a:rPr>
              <a:t>психологического и педагогического сопровождения </a:t>
            </a:r>
            <a:r>
              <a:rPr lang="ru-RU" dirty="0"/>
              <a:t>в ОО, направленного на устранение причин учебной </a:t>
            </a:r>
            <a:r>
              <a:rPr lang="ru-RU" dirty="0" err="1"/>
              <a:t>неуспешности</a:t>
            </a:r>
            <a:r>
              <a:rPr lang="ru-RU" dirty="0"/>
              <a:t>, создание у обучающихся положительного опыта преодоления </a:t>
            </a:r>
            <a:r>
              <a:rPr lang="ru-RU" dirty="0" err="1"/>
              <a:t>неуспешности</a:t>
            </a:r>
            <a:r>
              <a:rPr lang="ru-RU" dirty="0"/>
              <a:t>, формирования у них уверенности в своих силах.</a:t>
            </a:r>
          </a:p>
          <a:p>
            <a:r>
              <a:rPr lang="ru-RU" dirty="0"/>
              <a:t> 3.5. Обеспечение </a:t>
            </a:r>
            <a:r>
              <a:rPr lang="ru-RU" dirty="0">
                <a:solidFill>
                  <a:srgbClr val="002060"/>
                </a:solidFill>
              </a:rPr>
              <a:t>контроля</a:t>
            </a:r>
            <a:r>
              <a:rPr lang="ru-RU" dirty="0"/>
              <a:t> реализации </a:t>
            </a:r>
            <a:r>
              <a:rPr lang="ru-RU" dirty="0" err="1"/>
              <a:t>антирисковых</a:t>
            </a:r>
            <a:r>
              <a:rPr lang="ru-RU" dirty="0"/>
              <a:t> мер в рамках управленческого цикла.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985557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Итог: комплекс </a:t>
            </a:r>
            <a:r>
              <a:rPr lang="ru-RU" dirty="0" err="1">
                <a:solidFill>
                  <a:srgbClr val="C00000"/>
                </a:solidFill>
              </a:rPr>
              <a:t>антирисковых</a:t>
            </a:r>
            <a:r>
              <a:rPr lang="ru-RU" dirty="0">
                <a:solidFill>
                  <a:srgbClr val="C00000"/>
                </a:solidFill>
              </a:rPr>
              <a:t> мер (включены все элементы системы)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897" y="5589241"/>
            <a:ext cx="930509" cy="8482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16558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981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ФГАОУВО </a:t>
            </a:r>
            <a:r>
              <a:rPr lang="ru-RU" sz="3200" dirty="0" smtClean="0">
                <a:solidFill>
                  <a:schemeClr val="bg1"/>
                </a:solidFill>
              </a:rPr>
              <a:t>«НИУ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«ВШЭ»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(во все ОО направлен отчет </a:t>
            </a:r>
            <a:r>
              <a:rPr lang="ru-RU" sz="1600" i="1" dirty="0" smtClean="0">
                <a:solidFill>
                  <a:schemeClr val="bg1"/>
                </a:solidFill>
              </a:rPr>
              <a:t>14 ноября 2023 года)</a:t>
            </a:r>
            <a:endParaRPr lang="ru-RU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9892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2536" y="73151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2643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32556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Показатели </a:t>
            </a:r>
            <a:r>
              <a:rPr lang="ru-RU" sz="2800" dirty="0" err="1">
                <a:solidFill>
                  <a:schemeClr val="bg1"/>
                </a:solidFill>
              </a:rPr>
              <a:t>сформированности</a:t>
            </a:r>
            <a:r>
              <a:rPr lang="ru-RU" sz="2800" dirty="0">
                <a:solidFill>
                  <a:schemeClr val="bg1"/>
                </a:solidFill>
              </a:rPr>
              <a:t> системы </a:t>
            </a:r>
            <a:r>
              <a:rPr lang="ru-RU" sz="2800" dirty="0" err="1">
                <a:solidFill>
                  <a:schemeClr val="bg1"/>
                </a:solidFill>
              </a:rPr>
              <a:t>внутришкольной</a:t>
            </a:r>
            <a:r>
              <a:rPr lang="ru-RU" sz="2800" dirty="0">
                <a:solidFill>
                  <a:schemeClr val="bg1"/>
                </a:solidFill>
              </a:rPr>
              <a:t> профилактики учебной </a:t>
            </a:r>
            <a:r>
              <a:rPr lang="ru-RU" sz="2800" dirty="0" err="1">
                <a:solidFill>
                  <a:schemeClr val="bg1"/>
                </a:solidFill>
              </a:rPr>
              <a:t>неуспешности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26903"/>
            <a:ext cx="8229600" cy="5414465"/>
          </a:xfrm>
        </p:spPr>
        <p:txBody>
          <a:bodyPr>
            <a:noAutofit/>
          </a:bodyPr>
          <a:lstStyle/>
          <a:p>
            <a:pPr lvl="0"/>
            <a:r>
              <a:rPr lang="ru-RU" sz="1100" dirty="0">
                <a:solidFill>
                  <a:srgbClr val="C00000"/>
                </a:solidFill>
              </a:rPr>
              <a:t>Определена структура системы профилактики учебной </a:t>
            </a:r>
            <a:r>
              <a:rPr lang="ru-RU" sz="1100" dirty="0" err="1">
                <a:solidFill>
                  <a:srgbClr val="C00000"/>
                </a:solidFill>
              </a:rPr>
              <a:t>неуспешности</a:t>
            </a:r>
            <a:r>
              <a:rPr lang="ru-RU" sz="1100" dirty="0">
                <a:solidFill>
                  <a:srgbClr val="C00000"/>
                </a:solidFill>
              </a:rPr>
              <a:t> с обоснованием взаимосвязей между структурными элементами и утверждена локальным актом.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</a:rPr>
              <a:t>Создано и утверждено локальным актом Положение о системе профилактики учебной </a:t>
            </a:r>
            <a:r>
              <a:rPr lang="ru-RU" sz="1100" dirty="0" err="1">
                <a:solidFill>
                  <a:srgbClr val="002060"/>
                </a:solidFill>
              </a:rPr>
              <a:t>неуспешности</a:t>
            </a:r>
            <a:r>
              <a:rPr lang="ru-RU" sz="1100" dirty="0">
                <a:solidFill>
                  <a:srgbClr val="002060"/>
                </a:solidFill>
              </a:rPr>
              <a:t> в ОО, в котором закреплены показатели эффективности системы профилактики учебной </a:t>
            </a:r>
            <a:r>
              <a:rPr lang="ru-RU" sz="1100" dirty="0" err="1">
                <a:solidFill>
                  <a:srgbClr val="002060"/>
                </a:solidFill>
              </a:rPr>
              <a:t>неуспешности</a:t>
            </a:r>
            <a:r>
              <a:rPr lang="ru-RU" sz="1100" dirty="0">
                <a:solidFill>
                  <a:srgbClr val="002060"/>
                </a:solidFill>
              </a:rPr>
              <a:t> по критериям управляемости, устойчивости и потенциальной эффективности.</a:t>
            </a:r>
          </a:p>
          <a:p>
            <a:pPr lvl="0"/>
            <a:r>
              <a:rPr lang="ru-RU" sz="1100" dirty="0">
                <a:solidFill>
                  <a:srgbClr val="C00000"/>
                </a:solidFill>
              </a:rPr>
              <a:t>Составлен рисковый профиль ОО, определяющий содержание профилактической деятельности.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</a:rPr>
              <a:t>Проведен аудит ресурсов и дефицитов педагогических работников в осуществлении профилактики учебной </a:t>
            </a:r>
            <a:r>
              <a:rPr lang="ru-RU" sz="1100" dirty="0" err="1">
                <a:solidFill>
                  <a:srgbClr val="002060"/>
                </a:solidFill>
              </a:rPr>
              <a:t>неуспешности</a:t>
            </a:r>
            <a:r>
              <a:rPr lang="ru-RU" sz="1100" dirty="0">
                <a:solidFill>
                  <a:srgbClr val="002060"/>
                </a:solidFill>
              </a:rPr>
              <a:t>. </a:t>
            </a:r>
          </a:p>
          <a:p>
            <a:pPr lvl="0"/>
            <a:r>
              <a:rPr lang="ru-RU" sz="1100" dirty="0">
                <a:solidFill>
                  <a:srgbClr val="C00000"/>
                </a:solidFill>
              </a:rPr>
              <a:t>Определены механизмы управления реализацией комплекса </a:t>
            </a:r>
            <a:r>
              <a:rPr lang="ru-RU" sz="1100" dirty="0" err="1">
                <a:solidFill>
                  <a:srgbClr val="C00000"/>
                </a:solidFill>
              </a:rPr>
              <a:t>антирисковых</a:t>
            </a:r>
            <a:r>
              <a:rPr lang="ru-RU" sz="1100" dirty="0">
                <a:solidFill>
                  <a:srgbClr val="C00000"/>
                </a:solidFill>
              </a:rPr>
              <a:t> мер профилактики учебной </a:t>
            </a:r>
            <a:r>
              <a:rPr lang="ru-RU" sz="1100" dirty="0" err="1">
                <a:solidFill>
                  <a:srgbClr val="C00000"/>
                </a:solidFill>
              </a:rPr>
              <a:t>неуспешности</a:t>
            </a:r>
            <a:r>
              <a:rPr lang="ru-RU" sz="1100" dirty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</a:rPr>
              <a:t>Разработан/доработан пакет локальных актов, регламентирующих осуществление </a:t>
            </a:r>
            <a:r>
              <a:rPr lang="ru-RU" sz="1100" dirty="0" err="1">
                <a:solidFill>
                  <a:srgbClr val="002060"/>
                </a:solidFill>
              </a:rPr>
              <a:t>антирисковых</a:t>
            </a:r>
            <a:r>
              <a:rPr lang="ru-RU" sz="1100" dirty="0">
                <a:solidFill>
                  <a:srgbClr val="002060"/>
                </a:solidFill>
              </a:rPr>
              <a:t> мер профилактики учебной </a:t>
            </a:r>
            <a:r>
              <a:rPr lang="ru-RU" sz="1100" dirty="0" err="1">
                <a:solidFill>
                  <a:srgbClr val="002060"/>
                </a:solidFill>
              </a:rPr>
              <a:t>неуспешности</a:t>
            </a:r>
            <a:r>
              <a:rPr lang="ru-RU" sz="1100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sz="1100" dirty="0">
                <a:solidFill>
                  <a:srgbClr val="C00000"/>
                </a:solidFill>
              </a:rPr>
              <a:t>Разработаны формы коммуникации с родителями в рамках профилактики учебной </a:t>
            </a:r>
            <a:r>
              <a:rPr lang="ru-RU" sz="1100" dirty="0" err="1">
                <a:solidFill>
                  <a:srgbClr val="C00000"/>
                </a:solidFill>
              </a:rPr>
              <a:t>неуспешности</a:t>
            </a:r>
            <a:r>
              <a:rPr lang="ru-RU" sz="1100" dirty="0">
                <a:solidFill>
                  <a:srgbClr val="C00000"/>
                </a:solidFill>
              </a:rPr>
              <a:t> (тематические консультации очно и через социальные сети, информационные </a:t>
            </a:r>
            <a:r>
              <a:rPr lang="ru-RU" sz="1100" dirty="0" err="1">
                <a:solidFill>
                  <a:srgbClr val="C00000"/>
                </a:solidFill>
              </a:rPr>
              <a:t>вебинары</a:t>
            </a:r>
            <a:r>
              <a:rPr lang="ru-RU" sz="1100" dirty="0">
                <a:solidFill>
                  <a:srgbClr val="C00000"/>
                </a:solidFill>
              </a:rPr>
              <a:t>, Т-игры на развитие познавательной мотивации у ребенка, психологические семейные консультации/</a:t>
            </a:r>
            <a:r>
              <a:rPr lang="ru-RU" sz="1100" dirty="0" err="1">
                <a:solidFill>
                  <a:srgbClr val="C00000"/>
                </a:solidFill>
              </a:rPr>
              <a:t>интерактивы</a:t>
            </a:r>
            <a:r>
              <a:rPr lang="ru-RU" sz="1100" dirty="0">
                <a:solidFill>
                  <a:srgbClr val="C00000"/>
                </a:solidFill>
              </a:rPr>
              <a:t> и </a:t>
            </a:r>
            <a:r>
              <a:rPr lang="ru-RU" sz="1100" dirty="0" err="1">
                <a:solidFill>
                  <a:srgbClr val="C00000"/>
                </a:solidFill>
              </a:rPr>
              <a:t>т.д</a:t>
            </a:r>
            <a:r>
              <a:rPr lang="ru-RU" sz="1100" dirty="0">
                <a:solidFill>
                  <a:srgbClr val="C00000"/>
                </a:solidFill>
              </a:rPr>
              <a:t>).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</a:rPr>
              <a:t>В виртуальном пространстве ОО (сайт, корпоративное облако, ГИС «СОЛО» и т.д.) создан банк методических разработок по профилактике учебной </a:t>
            </a:r>
            <a:r>
              <a:rPr lang="ru-RU" sz="1100" dirty="0" err="1">
                <a:solidFill>
                  <a:srgbClr val="002060"/>
                </a:solidFill>
              </a:rPr>
              <a:t>неуспешности</a:t>
            </a:r>
            <a:r>
              <a:rPr lang="ru-RU" sz="1100" dirty="0">
                <a:solidFill>
                  <a:srgbClr val="002060"/>
                </a:solidFill>
              </a:rPr>
              <a:t>, технологических карт педагогической программы работы со слабоуспевающими и неуспевающими учащимися.</a:t>
            </a:r>
          </a:p>
          <a:p>
            <a:pPr lvl="0"/>
            <a:r>
              <a:rPr lang="ru-RU" sz="1100" dirty="0">
                <a:solidFill>
                  <a:srgbClr val="C00000"/>
                </a:solidFill>
              </a:rPr>
              <a:t>Повысилась компетентность учителей в вопросах осуществления </a:t>
            </a:r>
            <a:r>
              <a:rPr lang="ru-RU" sz="1100" dirty="0" err="1">
                <a:solidFill>
                  <a:srgbClr val="C00000"/>
                </a:solidFill>
              </a:rPr>
              <a:t>антирисковых</a:t>
            </a:r>
            <a:r>
              <a:rPr lang="ru-RU" sz="1100" dirty="0">
                <a:solidFill>
                  <a:srgbClr val="C00000"/>
                </a:solidFill>
              </a:rPr>
              <a:t> мер профилактики учебной </a:t>
            </a:r>
            <a:r>
              <a:rPr lang="ru-RU" sz="1100" dirty="0" err="1">
                <a:solidFill>
                  <a:srgbClr val="C00000"/>
                </a:solidFill>
              </a:rPr>
              <a:t>неуспешности</a:t>
            </a:r>
            <a:r>
              <a:rPr lang="ru-RU" sz="1100" dirty="0">
                <a:solidFill>
                  <a:srgbClr val="C00000"/>
                </a:solidFill>
              </a:rPr>
              <a:t> с учетом выявленных профессиональных дефицитов педагогов; прошли повышение квалификации (КПК, </a:t>
            </a:r>
            <a:r>
              <a:rPr lang="ru-RU" sz="1100" dirty="0" err="1">
                <a:solidFill>
                  <a:srgbClr val="C00000"/>
                </a:solidFill>
              </a:rPr>
              <a:t>вебинары</a:t>
            </a:r>
            <a:r>
              <a:rPr lang="ru-RU" sz="1100" dirty="0">
                <a:solidFill>
                  <a:srgbClr val="C00000"/>
                </a:solidFill>
              </a:rPr>
              <a:t>, конференции, </a:t>
            </a:r>
            <a:r>
              <a:rPr lang="ru-RU" sz="1100" dirty="0" err="1">
                <a:solidFill>
                  <a:srgbClr val="C00000"/>
                </a:solidFill>
              </a:rPr>
              <a:t>стажировочные</a:t>
            </a:r>
            <a:r>
              <a:rPr lang="ru-RU" sz="1100" dirty="0">
                <a:solidFill>
                  <a:srgbClr val="C00000"/>
                </a:solidFill>
              </a:rPr>
              <a:t> площадки и т.д.)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</a:rPr>
              <a:t>В ОО созданы благоприятные условия для учащихся с трудностями в обучении с учетом показателей ИСБШ (из неполных семей; состоящих на различных видах учета; из семей мигрантов, где русский язык не является родным; у которых родители не имеют высшего образования).</a:t>
            </a:r>
          </a:p>
          <a:p>
            <a:pPr lvl="0"/>
            <a:r>
              <a:rPr lang="ru-RU" sz="1100" dirty="0">
                <a:solidFill>
                  <a:srgbClr val="C00000"/>
                </a:solidFill>
              </a:rPr>
              <a:t>В практику работы ОО на основе диагностики причин учебной </a:t>
            </a:r>
            <a:r>
              <a:rPr lang="ru-RU" sz="1100" dirty="0" err="1">
                <a:solidFill>
                  <a:srgbClr val="C00000"/>
                </a:solidFill>
              </a:rPr>
              <a:t>неуспешности</a:t>
            </a:r>
            <a:r>
              <a:rPr lang="ru-RU" sz="1100" dirty="0">
                <a:solidFill>
                  <a:srgbClr val="C00000"/>
                </a:solidFill>
              </a:rPr>
              <a:t> и формальных показателей успеваемости внедрены формы/технологии педагогического и психологического сопровождения, направленного на устранение причин учебной </a:t>
            </a:r>
            <a:r>
              <a:rPr lang="ru-RU" sz="1100" dirty="0" err="1">
                <a:solidFill>
                  <a:srgbClr val="C00000"/>
                </a:solidFill>
              </a:rPr>
              <a:t>неуспешности</a:t>
            </a:r>
            <a:r>
              <a:rPr lang="ru-RU" sz="1100" dirty="0">
                <a:solidFill>
                  <a:srgbClr val="C00000"/>
                </a:solidFill>
              </a:rPr>
              <a:t>, создание у обучающихся положительного опыта ее преодоления, формирования у них уверенности в своих силах.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</a:rPr>
              <a:t>Определена роль специалистов школьных служб сопровождения в вопросах диагностики причин </a:t>
            </a:r>
            <a:r>
              <a:rPr lang="ru-RU" sz="1100" dirty="0" err="1">
                <a:solidFill>
                  <a:srgbClr val="002060"/>
                </a:solidFill>
              </a:rPr>
              <a:t>неуспешности</a:t>
            </a:r>
            <a:r>
              <a:rPr lang="ru-RU" sz="1100" dirty="0">
                <a:solidFill>
                  <a:srgbClr val="002060"/>
                </a:solidFill>
              </a:rPr>
              <a:t>, регламентирована психолого-педагогическая профилактическая и коррекционная работа «узких» специалистов </a:t>
            </a:r>
            <a:r>
              <a:rPr lang="ru-RU" sz="1100" dirty="0" smtClean="0">
                <a:solidFill>
                  <a:srgbClr val="002060"/>
                </a:solidFill>
              </a:rPr>
              <a:t>с</a:t>
            </a:r>
          </a:p>
          <a:p>
            <a:pPr marL="0" lvl="0" indent="0">
              <a:buNone/>
            </a:pP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          </a:t>
            </a:r>
            <a:r>
              <a:rPr lang="ru-RU" sz="1100" dirty="0">
                <a:solidFill>
                  <a:srgbClr val="002060"/>
                </a:solidFill>
              </a:rPr>
              <a:t>различными категориями неуспешных учащихся, выявленными в процессе диагностики</a:t>
            </a:r>
            <a:r>
              <a:rPr lang="ru-RU" sz="1100" dirty="0" smtClean="0">
                <a:solidFill>
                  <a:srgbClr val="002060"/>
                </a:solidFill>
              </a:rPr>
              <a:t>.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91" y="5880663"/>
            <a:ext cx="930509" cy="8482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59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7976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Информация в открытом доступе…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700808"/>
            <a:ext cx="6463828" cy="4879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8889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1052736"/>
            <a:ext cx="6800850" cy="2495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Информация в открытом доступе…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418521"/>
            <a:ext cx="5771381" cy="33501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4493414"/>
            <a:ext cx="295232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Ссылка </a:t>
            </a:r>
            <a:r>
              <a:rPr lang="en-US" dirty="0" smtClean="0">
                <a:solidFill>
                  <a:srgbClr val="00B0F0"/>
                </a:solidFill>
              </a:rPr>
              <a:t>https</a:t>
            </a:r>
            <a:r>
              <a:rPr lang="en-US" dirty="0">
                <a:solidFill>
                  <a:srgbClr val="00B0F0"/>
                </a:solidFill>
              </a:rPr>
              <a:t>://edsoo.ru/profilaktika-i-korrekcziya-trudnostej/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0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Возможные формы: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33" y="1628800"/>
            <a:ext cx="4711557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80" y="1628800"/>
            <a:ext cx="4357065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324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Ш</a:t>
            </a:r>
            <a:r>
              <a:rPr lang="ru-RU" sz="3200" dirty="0" smtClean="0">
                <a:solidFill>
                  <a:schemeClr val="bg1"/>
                </a:solidFill>
              </a:rPr>
              <a:t>кольная </a:t>
            </a:r>
            <a:r>
              <a:rPr lang="ru-RU" sz="3200" dirty="0">
                <a:solidFill>
                  <a:schemeClr val="bg1"/>
                </a:solidFill>
              </a:rPr>
              <a:t>система профилактики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учебной </a:t>
            </a:r>
            <a:r>
              <a:rPr lang="ru-RU" sz="3200" dirty="0" err="1" smtClean="0">
                <a:solidFill>
                  <a:schemeClr val="bg1"/>
                </a:solidFill>
              </a:rPr>
              <a:t>неуспешности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/>
              <a:t>Руководители, школьные проектные команды 8 ОО (по списку):</a:t>
            </a:r>
          </a:p>
          <a:p>
            <a:pPr marL="0" indent="0">
              <a:buNone/>
            </a:pPr>
            <a:r>
              <a:rPr lang="ru-RU" dirty="0"/>
              <a:t>1.	МКОУ «</a:t>
            </a:r>
            <a:r>
              <a:rPr lang="ru-RU" dirty="0" err="1"/>
              <a:t>Суховская</a:t>
            </a:r>
            <a:r>
              <a:rPr lang="ru-RU" dirty="0"/>
              <a:t>   ООШ»</a:t>
            </a:r>
          </a:p>
          <a:p>
            <a:pPr marL="0" indent="0">
              <a:buNone/>
            </a:pPr>
            <a:r>
              <a:rPr lang="ru-RU" dirty="0"/>
              <a:t>2.	МКОУ «</a:t>
            </a:r>
            <a:r>
              <a:rPr lang="ru-RU" dirty="0" err="1"/>
              <a:t>Шумская</a:t>
            </a:r>
            <a:r>
              <a:rPr lang="ru-RU" dirty="0"/>
              <a:t> СОШ»</a:t>
            </a:r>
          </a:p>
          <a:p>
            <a:pPr marL="0" indent="0">
              <a:buNone/>
            </a:pPr>
            <a:r>
              <a:rPr lang="ru-RU" dirty="0"/>
              <a:t>3.	МКОУ «</a:t>
            </a:r>
            <a:r>
              <a:rPr lang="ru-RU" dirty="0" err="1"/>
              <a:t>Назиевская</a:t>
            </a:r>
            <a:r>
              <a:rPr lang="ru-RU" dirty="0"/>
              <a:t> СОШ»</a:t>
            </a:r>
          </a:p>
          <a:p>
            <a:pPr marL="0" indent="0">
              <a:buNone/>
            </a:pPr>
            <a:r>
              <a:rPr lang="ru-RU" dirty="0"/>
              <a:t>4.	МКОУ «Путиловская ООШ»</a:t>
            </a:r>
          </a:p>
          <a:p>
            <a:pPr marL="0" indent="0">
              <a:buNone/>
            </a:pPr>
            <a:r>
              <a:rPr lang="ru-RU" dirty="0"/>
              <a:t>5.	МБОУ «</a:t>
            </a:r>
            <a:r>
              <a:rPr lang="ru-RU" dirty="0" err="1"/>
              <a:t>Отрадненская</a:t>
            </a:r>
            <a:r>
              <a:rPr lang="ru-RU" dirty="0"/>
              <a:t> СОШ №3»</a:t>
            </a:r>
          </a:p>
          <a:p>
            <a:pPr marL="0" indent="0">
              <a:buNone/>
            </a:pPr>
            <a:r>
              <a:rPr lang="ru-RU" dirty="0"/>
              <a:t>6.	МКОУ «</a:t>
            </a:r>
            <a:r>
              <a:rPr lang="ru-RU" dirty="0" err="1"/>
              <a:t>Отрадненская</a:t>
            </a:r>
            <a:r>
              <a:rPr lang="ru-RU" dirty="0"/>
              <a:t> СОШ №2»</a:t>
            </a:r>
          </a:p>
          <a:p>
            <a:pPr marL="0" indent="0">
              <a:buNone/>
            </a:pPr>
            <a:r>
              <a:rPr lang="ru-RU" dirty="0"/>
              <a:t>7.	МБОУ «</a:t>
            </a:r>
            <a:r>
              <a:rPr lang="ru-RU" dirty="0" err="1"/>
              <a:t>Мгинская</a:t>
            </a:r>
            <a:r>
              <a:rPr lang="ru-RU" dirty="0"/>
              <a:t> СОШ»</a:t>
            </a:r>
          </a:p>
          <a:p>
            <a:pPr marL="0" indent="0">
              <a:buNone/>
            </a:pPr>
            <a:r>
              <a:rPr lang="ru-RU" dirty="0"/>
              <a:t>8.	МКОУ «</a:t>
            </a:r>
            <a:r>
              <a:rPr lang="ru-RU" dirty="0" err="1"/>
              <a:t>Синявинская</a:t>
            </a:r>
            <a:r>
              <a:rPr lang="ru-RU" dirty="0"/>
              <a:t> СОШ»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73"/>
            <a:ext cx="2335163" cy="131352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4364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успехов!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360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308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Из отчета: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503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934670"/>
            <a:ext cx="8568952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Список общеобразовательных организаций, которые демонстрируют стабильно высокие результаты учащихся при достаточно </a:t>
            </a: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низком индексе контингента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Суховская</a:t>
            </a:r>
            <a:r>
              <a:rPr lang="ru-RU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ООШ</a:t>
            </a:r>
            <a:endParaRPr lang="ru-RU" sz="16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3" y="176293"/>
            <a:ext cx="2381671" cy="133969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3356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ОТЧЕТ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по </a:t>
            </a:r>
            <a:r>
              <a:rPr lang="ru-RU" sz="1800" dirty="0">
                <a:solidFill>
                  <a:schemeClr val="bg1"/>
                </a:solidFill>
              </a:rPr>
              <a:t>повышению качества образования в школах с низким результатом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обучения </a:t>
            </a:r>
            <a:r>
              <a:rPr lang="ru-RU" sz="1800" dirty="0">
                <a:solidFill>
                  <a:schemeClr val="bg1"/>
                </a:solidFill>
              </a:rPr>
              <a:t>и в школах, функционирующих в неблагоприятных социальных условиях Ленинградской </a:t>
            </a:r>
            <a:r>
              <a:rPr lang="ru-RU" sz="1800" dirty="0" smtClean="0">
                <a:solidFill>
                  <a:schemeClr val="bg1"/>
                </a:solidFill>
              </a:rPr>
              <a:t>области (Договор </a:t>
            </a:r>
            <a:r>
              <a:rPr lang="ru-RU" sz="1800" dirty="0">
                <a:solidFill>
                  <a:schemeClr val="bg1"/>
                </a:solidFill>
              </a:rPr>
              <a:t>№ 19-ЗК-23 от 04.05.2023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7580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2536" y="165281"/>
            <a:ext cx="2381671" cy="133969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473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Определение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4077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140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ИД «Методист»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50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1880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ИД «Методист»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031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779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Определение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864428"/>
              </p:ext>
            </p:extLst>
          </p:nvPr>
        </p:nvGraphicFramePr>
        <p:xfrm>
          <a:off x="457200" y="1600201"/>
          <a:ext cx="8229600" cy="26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4317"/>
            <a:ext cx="2637584" cy="14836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04882" y="4172535"/>
            <a:ext cx="6768752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Маркер: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Недостаточное </a:t>
            </a:r>
            <a:r>
              <a:rPr lang="ru-RU" dirty="0"/>
              <a:t>внедрение системы индивидуализации образования для </a:t>
            </a:r>
            <a:r>
              <a:rPr lang="ru-RU" dirty="0" smtClean="0"/>
              <a:t>детей, испытывающих </a:t>
            </a:r>
            <a:r>
              <a:rPr lang="ru-RU" dirty="0"/>
              <a:t>трудности в обучении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Высокая доля обучающихся с рисками учебной </a:t>
            </a:r>
            <a:r>
              <a:rPr lang="ru-RU" dirty="0" err="1"/>
              <a:t>неуспешности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api.rbsmi.ru/attachments/c17f4a44e13caf51e92a0cbc18654dd5e16c7e76/store/crop/0/0/1170/1146/1600/0/0/dcfdf27ee7c7f9b2593707ccd03921884c4dc45e05944be22d24bd516f19/0c9c0a04d76e325e879d00c5057676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0225"/>
            <a:ext cx="1247682" cy="12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223" y="5949280"/>
            <a:ext cx="8435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Методические рекомендации для 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lang="ru-RU" sz="1400" b="1" dirty="0" err="1" smtClean="0"/>
              <a:t>неуспешности</a:t>
            </a:r>
            <a:r>
              <a:rPr lang="ru-RU" sz="1400" b="1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https</a:t>
            </a:r>
            <a:r>
              <a:rPr lang="en-US" sz="1400" dirty="0">
                <a:solidFill>
                  <a:srgbClr val="0070C0"/>
                </a:solidFill>
              </a:rPr>
              <a:t>://fipi.ru/metodicheskaya-kopilka/metod-rekomendatsii-dlya-slabykh-shkol#!/tab/223974643-4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5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2556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Логика формирования системы </a:t>
            </a:r>
            <a:r>
              <a:rPr lang="ru-RU" sz="3200" dirty="0" err="1" smtClean="0">
                <a:solidFill>
                  <a:schemeClr val="bg1"/>
                </a:solidFill>
              </a:rPr>
              <a:t>внутришкольной</a:t>
            </a:r>
            <a:r>
              <a:rPr lang="ru-RU" sz="3200" dirty="0" smtClean="0">
                <a:solidFill>
                  <a:schemeClr val="bg1"/>
                </a:solidFill>
              </a:rPr>
              <a:t> профилактики </a:t>
            </a:r>
            <a:r>
              <a:rPr lang="ru-RU" sz="3200" dirty="0">
                <a:solidFill>
                  <a:schemeClr val="bg1"/>
                </a:solidFill>
              </a:rPr>
              <a:t>учебной </a:t>
            </a:r>
            <a:r>
              <a:rPr lang="ru-RU" sz="3200" dirty="0" err="1">
                <a:solidFill>
                  <a:schemeClr val="bg1"/>
                </a:solidFill>
              </a:rPr>
              <a:t>неуспешности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88839"/>
            <a:ext cx="8890639" cy="42484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274638"/>
            <a:ext cx="2326149" cy="13084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0389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1679</Words>
  <Application>Microsoft Office PowerPoint</Application>
  <PresentationFormat>Экран (4:3)</PresentationFormat>
  <Paragraphs>110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 Практико-ориентированный семинар: «Выстраивание внутришкольной системы профилактики учебной неуспешности»  по результатам региональных мониторингов</vt:lpstr>
      <vt:lpstr>ФГАОУВО «НИУ «ВШЭ» (во все ОО направлен отчет 14 ноября 2023 года)</vt:lpstr>
      <vt:lpstr>Из отчета:</vt:lpstr>
      <vt:lpstr>ОТЧЕТ  по повышению качества образования в школах с низким результатом  обучения и в школах, функционирующих в неблагоприятных социальных условиях Ленинградской области (Договор № 19-ЗК-23 от 04.05.2023)</vt:lpstr>
      <vt:lpstr>Определение</vt:lpstr>
      <vt:lpstr>ИД «Методист»</vt:lpstr>
      <vt:lpstr>ИД «Методист»</vt:lpstr>
      <vt:lpstr>Определение</vt:lpstr>
      <vt:lpstr>Логика формирования системы внутришкольной профилактики учебной неуспешности</vt:lpstr>
      <vt:lpstr>I. Определение структуры системы профилактики учебной неспешности. Проектный этап.</vt:lpstr>
      <vt:lpstr>Опираясь на региональную программу профилактики учебной неуспешности в ОО ЛО</vt:lpstr>
      <vt:lpstr>Возможные элементы системы:</vt:lpstr>
      <vt:lpstr>Презентация PowerPoint</vt:lpstr>
      <vt:lpstr>Аналитический этап:</vt:lpstr>
      <vt:lpstr>Диагностические инструменты: </vt:lpstr>
      <vt:lpstr>Аналитический этап.</vt:lpstr>
      <vt:lpstr>Аналитический этап.</vt:lpstr>
      <vt:lpstr>Аналитический этап.</vt:lpstr>
      <vt:lpstr>Деятельностно-технологический этап.</vt:lpstr>
      <vt:lpstr>Показатели сформированности системы внутришкольной профилактики учебной неуспешности</vt:lpstr>
      <vt:lpstr>Информация в открытом доступе…</vt:lpstr>
      <vt:lpstr>Информация в открытом доступе…</vt:lpstr>
      <vt:lpstr>Возможные формы:</vt:lpstr>
      <vt:lpstr>Школьная система профилактики  учебной неуспешности</vt:lpstr>
      <vt:lpstr>Профессиональных успехов!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Acer</cp:lastModifiedBy>
  <cp:revision>109</cp:revision>
  <dcterms:created xsi:type="dcterms:W3CDTF">2023-08-22T06:02:44Z</dcterms:created>
  <dcterms:modified xsi:type="dcterms:W3CDTF">2024-01-19T06:20:28Z</dcterms:modified>
</cp:coreProperties>
</file>